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handoutMasterIdLst>
    <p:handoutMasterId r:id="rId32"/>
  </p:handoutMasterIdLst>
  <p:sldIdLst>
    <p:sldId id="272" r:id="rId2"/>
    <p:sldId id="273" r:id="rId3"/>
    <p:sldId id="274" r:id="rId4"/>
    <p:sldId id="343" r:id="rId5"/>
    <p:sldId id="344" r:id="rId6"/>
    <p:sldId id="376" r:id="rId7"/>
    <p:sldId id="346" r:id="rId8"/>
    <p:sldId id="326" r:id="rId9"/>
    <p:sldId id="309" r:id="rId10"/>
    <p:sldId id="348" r:id="rId11"/>
    <p:sldId id="261" r:id="rId12"/>
    <p:sldId id="373" r:id="rId13"/>
    <p:sldId id="354" r:id="rId14"/>
    <p:sldId id="374" r:id="rId15"/>
    <p:sldId id="371" r:id="rId16"/>
    <p:sldId id="333" r:id="rId17"/>
    <p:sldId id="359" r:id="rId18"/>
    <p:sldId id="351" r:id="rId19"/>
    <p:sldId id="360" r:id="rId20"/>
    <p:sldId id="361" r:id="rId21"/>
    <p:sldId id="328" r:id="rId22"/>
    <p:sldId id="329" r:id="rId23"/>
    <p:sldId id="375" r:id="rId24"/>
    <p:sldId id="337" r:id="rId25"/>
    <p:sldId id="364" r:id="rId26"/>
    <p:sldId id="367" r:id="rId27"/>
    <p:sldId id="368" r:id="rId28"/>
    <p:sldId id="327" r:id="rId29"/>
    <p:sldId id="370" r:id="rId3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E2E2"/>
    <a:srgbClr val="FDCFCF"/>
    <a:srgbClr val="FEF0F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7CE84F3-28C3-443E-9E96-99CF82512B78}" styleName="濃色スタイル 1 - アクセント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97" autoAdjust="0"/>
    <p:restoredTop sz="66535" autoAdjust="0"/>
  </p:normalViewPr>
  <p:slideViewPr>
    <p:cSldViewPr snapToGrid="0">
      <p:cViewPr varScale="1">
        <p:scale>
          <a:sx n="68" d="100"/>
          <a:sy n="68" d="100"/>
        </p:scale>
        <p:origin x="1158" y="51"/>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7DC4389-BF3C-4C47-ADB7-7BE5BFF14FDC}" type="datetimeFigureOut">
              <a:rPr kumimoji="1" lang="ja-JP" altLang="en-US" smtClean="0"/>
              <a:t>2019/9/22</a:t>
            </a:fld>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196033B-E841-4043-80BE-EF8BAD02FDED}" type="slidenum">
              <a:rPr kumimoji="1" lang="ja-JP" altLang="en-US" smtClean="0"/>
              <a:t>‹#›</a:t>
            </a:fld>
            <a:endParaRPr kumimoji="1" lang="ja-JP" altLang="en-US"/>
          </a:p>
        </p:txBody>
      </p:sp>
    </p:spTree>
    <p:extLst>
      <p:ext uri="{BB962C8B-B14F-4D97-AF65-F5344CB8AC3E}">
        <p14:creationId xmlns:p14="http://schemas.microsoft.com/office/powerpoint/2010/main" val="1297666095"/>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dirty="0"/>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1D7111-73BB-4587-9836-E5E8E4A7B918}" type="datetimeFigureOut">
              <a:rPr kumimoji="1" lang="ja-JP" altLang="en-US" smtClean="0"/>
              <a:t>2019/9/22</a:t>
            </a:fld>
            <a:endParaRPr kumimoji="1" lang="ja-JP" altLang="en-US" dirty="0"/>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dirty="0"/>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dirty="0"/>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9378CD-466E-4002-8D00-1D1568DB8236}" type="slidenum">
              <a:rPr kumimoji="1" lang="ja-JP" altLang="en-US" smtClean="0"/>
              <a:t>‹#›</a:t>
            </a:fld>
            <a:endParaRPr kumimoji="1" lang="ja-JP" altLang="en-US" dirty="0"/>
          </a:p>
        </p:txBody>
      </p:sp>
    </p:spTree>
    <p:extLst>
      <p:ext uri="{BB962C8B-B14F-4D97-AF65-F5344CB8AC3E}">
        <p14:creationId xmlns:p14="http://schemas.microsoft.com/office/powerpoint/2010/main" val="106581107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0:10</a:t>
            </a:r>
          </a:p>
          <a:p>
            <a:r>
              <a:rPr kumimoji="1" lang="ja-JP" altLang="en-US" dirty="0" smtClean="0"/>
              <a:t>～～というテーマ</a:t>
            </a:r>
            <a:r>
              <a:rPr kumimoji="1" lang="ja-JP" altLang="en-US" dirty="0" smtClean="0"/>
              <a:t>で</a:t>
            </a:r>
            <a:r>
              <a:rPr kumimoji="1" lang="en-US" altLang="ja-JP" dirty="0" smtClean="0"/>
              <a:t>M2</a:t>
            </a:r>
            <a:r>
              <a:rPr kumimoji="1" lang="ja-JP" altLang="en-US" dirty="0" smtClean="0"/>
              <a:t>の倉地亮介が発表させていただきます。</a:t>
            </a:r>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a:t>
            </a:fld>
            <a:endParaRPr kumimoji="1" lang="ja-JP" altLang="en-US" dirty="0"/>
          </a:p>
        </p:txBody>
      </p:sp>
    </p:spTree>
    <p:extLst>
      <p:ext uri="{BB962C8B-B14F-4D97-AF65-F5344CB8AC3E}">
        <p14:creationId xmlns:p14="http://schemas.microsoft.com/office/powerpoint/2010/main" val="30478057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Step3</a:t>
            </a:r>
            <a:r>
              <a:rPr kumimoji="1" lang="ja-JP" altLang="en-US" dirty="0" smtClean="0"/>
              <a:t>では，</a:t>
            </a:r>
            <a:r>
              <a:rPr kumimoji="1" lang="en-US" altLang="ja-JP" dirty="0" smtClean="0"/>
              <a:t>Step2</a:t>
            </a:r>
            <a:r>
              <a:rPr kumimoji="1" lang="ja-JP" altLang="en-US" dirty="0" smtClean="0"/>
              <a:t>で取得した類似コードとテストコードの対応付けを行います．</a:t>
            </a:r>
            <a:endParaRPr kumimoji="1" lang="en-US" altLang="ja-JP" dirty="0" smtClean="0"/>
          </a:p>
          <a:p>
            <a:endParaRPr kumimoji="1" lang="en-US" altLang="ja-JP" dirty="0" smtClean="0"/>
          </a:p>
          <a:p>
            <a:r>
              <a:rPr kumimoji="1" lang="en-US" altLang="ja-JP" dirty="0" smtClean="0"/>
              <a:t>JUnit</a:t>
            </a:r>
            <a:r>
              <a:rPr kumimoji="1" lang="ja-JP" altLang="en-US" dirty="0" smtClean="0"/>
              <a:t>テストコードでは，このようにテストコード内でオブジェクトの生成を行い，テスト対象コードのメソッドを呼び出して実行されます</a:t>
            </a:r>
            <a:endParaRPr kumimoji="1" lang="en-US" altLang="ja-JP" dirty="0" smtClean="0"/>
          </a:p>
          <a:p>
            <a:endParaRPr kumimoji="1" lang="en-US" altLang="ja-JP" dirty="0" smtClean="0"/>
          </a:p>
          <a:p>
            <a:r>
              <a:rPr kumimoji="1" lang="ja-JP" altLang="en-US" dirty="0" smtClean="0"/>
              <a:t>なので，収集した類似コードとテストコードを静的解析し，メソッド呼び出し見ることで類似コードとテストコードを対応付けます</a:t>
            </a:r>
            <a:endParaRPr kumimoji="1" lang="en-US" altLang="ja-JP" dirty="0" smtClean="0"/>
          </a:p>
          <a:p>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ただテストコード内では複数のメソッドが呼び出されていることもあるので，さらにメソッド名の比較も行いました</a:t>
            </a: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Junit</a:t>
            </a:r>
            <a:r>
              <a:rPr kumimoji="1" lang="ja-JP" altLang="en-US" dirty="0" smtClean="0"/>
              <a:t>を使ったテストメソッド名の書き方は、テスト対象のメソッドの中で行われる処理を忠実に表すことが推奨されており，テスト対象のメソッド名が記述されることが多いです</a:t>
            </a: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なので，</a:t>
            </a:r>
            <a:r>
              <a:rPr lang="ja-JP" altLang="en-US" dirty="0" smtClean="0"/>
              <a:t>テストメソッドの名前を区切り文字や大文字で分割し，テスト対象のコードのメソッド名と部分一致した時対応付けを行いました</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そして，対応付け表を作成しました</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altLang="ja-JP" dirty="0" smtClean="0"/>
              <a:t>answer Arithmetic </a:t>
            </a:r>
            <a:r>
              <a:rPr lang="en-US" altLang="ja-JP" dirty="0" err="1" smtClean="0"/>
              <a:t>Multipy</a:t>
            </a:r>
            <a:r>
              <a:rPr lang="en-US" altLang="ja-JP" dirty="0" smtClean="0"/>
              <a:t> of Two Numbers</a:t>
            </a:r>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10</a:t>
            </a:fld>
            <a:endParaRPr kumimoji="1" lang="ja-JP" altLang="en-US"/>
          </a:p>
        </p:txBody>
      </p:sp>
    </p:spTree>
    <p:extLst>
      <p:ext uri="{BB962C8B-B14F-4D97-AF65-F5344CB8AC3E}">
        <p14:creationId xmlns:p14="http://schemas.microsoft.com/office/powerpoint/2010/main" val="15769657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Step3</a:t>
            </a:r>
            <a:r>
              <a:rPr kumimoji="1" lang="ja-JP" altLang="en-US" dirty="0" smtClean="0"/>
              <a:t>では，</a:t>
            </a:r>
            <a:r>
              <a:rPr kumimoji="1" lang="en-US" altLang="ja-JP" dirty="0" smtClean="0"/>
              <a:t>Step2</a:t>
            </a:r>
            <a:r>
              <a:rPr kumimoji="1" lang="ja-JP" altLang="en-US" dirty="0" smtClean="0"/>
              <a:t>によって得られる対応付け表を基に類似コードペアの分類を行います</a:t>
            </a:r>
            <a:endParaRPr kumimoji="1" lang="en-US" altLang="ja-JP" dirty="0" smtClean="0"/>
          </a:p>
          <a:p>
            <a:endParaRPr kumimoji="1" lang="en-US" altLang="ja-JP" dirty="0" smtClean="0"/>
          </a:p>
          <a:p>
            <a:r>
              <a:rPr kumimoji="1" lang="ja-JP" altLang="en-US" dirty="0" smtClean="0"/>
              <a:t>こちらの対応付け表をもとに</a:t>
            </a:r>
            <a:endParaRPr kumimoji="1" lang="en-US" altLang="ja-JP" dirty="0" smtClean="0"/>
          </a:p>
          <a:p>
            <a:endParaRPr kumimoji="1" lang="en-US" altLang="ja-JP" dirty="0" smtClean="0"/>
          </a:p>
          <a:p>
            <a:r>
              <a:rPr kumimoji="1" lang="ja-JP" altLang="en-US" dirty="0" smtClean="0"/>
              <a:t>両方ともテストがないものは</a:t>
            </a:r>
            <a:r>
              <a:rPr kumimoji="1" lang="ja-JP" altLang="en-US" baseline="0" dirty="0" smtClean="0"/>
              <a:t> </a:t>
            </a:r>
            <a:r>
              <a:rPr kumimoji="1" lang="ja-JP" altLang="en-US" dirty="0" smtClean="0"/>
              <a:t>→ テストコードが存在しない類似コードペア</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どちらの片方にテストがあるものは →　</a:t>
            </a:r>
            <a:r>
              <a:rPr lang="ja-JP" altLang="en-US" dirty="0" smtClean="0">
                <a:latin typeface="ＭＳ Ｐゴシック" panose="020B0600070205080204" pitchFamily="50" charset="-128"/>
                <a:ea typeface="ＭＳ Ｐゴシック" panose="020B0600070205080204" pitchFamily="50" charset="-128"/>
              </a:rPr>
              <a:t>どちらか片方のコード片にテストコードが存在する類似コードペア</a:t>
            </a:r>
            <a:endParaRPr kumimoji="1" lang="ja-JP" altLang="en-US" dirty="0" smtClean="0">
              <a:latin typeface="ＭＳ Ｐゴシック" panose="020B0600070205080204" pitchFamily="50" charset="-128"/>
              <a:ea typeface="ＭＳ Ｐゴシック" panose="020B0600070205080204" pitchFamily="50" charset="-128"/>
            </a:endParaRPr>
          </a:p>
          <a:p>
            <a:endParaRPr kumimoji="1" lang="en-US" altLang="ja-JP" dirty="0" smtClean="0"/>
          </a:p>
          <a:p>
            <a:r>
              <a:rPr kumimoji="1" lang="ja-JP" altLang="en-US" dirty="0" smtClean="0"/>
              <a:t>両方あるものは</a:t>
            </a:r>
            <a:r>
              <a:rPr kumimoji="1" lang="ja-JP" altLang="en-US" baseline="0" dirty="0" smtClean="0"/>
              <a:t> → 両方のコード片にテストコードが存在する類似コードペア</a:t>
            </a:r>
            <a:endParaRPr kumimoji="1" lang="en-US" altLang="ja-JP" baseline="0" dirty="0" smtClean="0"/>
          </a:p>
          <a:p>
            <a:endParaRPr kumimoji="1" lang="en-US" altLang="ja-JP" baseline="0" dirty="0" smtClean="0"/>
          </a:p>
          <a:p>
            <a:r>
              <a:rPr kumimoji="1" lang="ja-JP" altLang="en-US" baseline="0" dirty="0" smtClean="0"/>
              <a:t>このように</a:t>
            </a:r>
            <a:r>
              <a:rPr kumimoji="1" lang="en-US" altLang="ja-JP" baseline="0" dirty="0" smtClean="0"/>
              <a:t>3</a:t>
            </a:r>
            <a:r>
              <a:rPr kumimoji="1" lang="ja-JP" altLang="en-US" baseline="0" dirty="0" smtClean="0"/>
              <a:t>種類に分類しました</a:t>
            </a:r>
            <a:endParaRPr kumimoji="1" lang="en-US" altLang="ja-JP" baseline="0" dirty="0" smtClean="0"/>
          </a:p>
          <a:p>
            <a:endParaRPr kumimoji="1" lang="en-US" altLang="ja-JP" baseline="0" dirty="0" smtClean="0"/>
          </a:p>
          <a:p>
            <a:r>
              <a:rPr kumimoji="1" lang="ja-JP" altLang="en-US" baseline="0" dirty="0" smtClean="0"/>
              <a:t>この結果を基に調査を行います</a:t>
            </a:r>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11</a:t>
            </a:fld>
            <a:endParaRPr kumimoji="1" lang="ja-JP" altLang="en-US"/>
          </a:p>
        </p:txBody>
      </p:sp>
    </p:spTree>
    <p:extLst>
      <p:ext uri="{BB962C8B-B14F-4D97-AF65-F5344CB8AC3E}">
        <p14:creationId xmlns:p14="http://schemas.microsoft.com/office/powerpoint/2010/main" val="2739352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調査</a:t>
            </a:r>
            <a:r>
              <a:rPr kumimoji="1" lang="en-US" altLang="ja-JP" dirty="0" smtClean="0"/>
              <a:t>1</a:t>
            </a:r>
            <a:r>
              <a:rPr kumimoji="1" lang="ja-JP" altLang="en-US" dirty="0" smtClean="0"/>
              <a:t>では，</a:t>
            </a:r>
            <a:r>
              <a:rPr kumimoji="1" lang="en-US" altLang="ja-JP" dirty="0" smtClean="0"/>
              <a:t>OSS</a:t>
            </a:r>
            <a:r>
              <a:rPr kumimoji="1" lang="ja-JP" altLang="en-US" dirty="0" smtClean="0"/>
              <a:t>に存在する</a:t>
            </a:r>
            <a:r>
              <a:rPr kumimoji="1" lang="en-US" altLang="ja-JP" dirty="0" smtClean="0"/>
              <a:t>3</a:t>
            </a:r>
            <a:r>
              <a:rPr kumimoji="1" lang="ja-JP" altLang="en-US" dirty="0" err="1" smtClean="0"/>
              <a:t>つの</a:t>
            </a:r>
            <a:r>
              <a:rPr kumimoji="1" lang="ja-JP" altLang="en-US" dirty="0" smtClean="0"/>
              <a:t>人気</a:t>
            </a:r>
            <a:r>
              <a:rPr kumimoji="1" lang="en-US" altLang="ja-JP" dirty="0" smtClean="0"/>
              <a:t>java</a:t>
            </a:r>
            <a:r>
              <a:rPr kumimoji="1" lang="ja-JP" altLang="en-US" dirty="0" smtClean="0"/>
              <a:t>プロジェクトを対象に類似コードペアの分類を行いました</a:t>
            </a:r>
            <a:endParaRPr kumimoji="1" lang="en-US" altLang="ja-JP" dirty="0" smtClean="0"/>
          </a:p>
          <a:p>
            <a:endParaRPr kumimoji="1" lang="en-US" altLang="ja-JP" dirty="0" smtClean="0"/>
          </a:p>
          <a:p>
            <a:r>
              <a:rPr kumimoji="1" lang="ja-JP" altLang="en-US" dirty="0" smtClean="0"/>
              <a:t>結果はこのようになり，プロジェクト中のテスト対象となる類似コードペアの内，約</a:t>
            </a:r>
            <a:r>
              <a:rPr kumimoji="1" lang="en-US" altLang="ja-JP" dirty="0" smtClean="0"/>
              <a:t>26</a:t>
            </a:r>
            <a:r>
              <a:rPr kumimoji="1" lang="ja-JP" altLang="en-US" dirty="0" smtClean="0"/>
              <a:t>％の類似コードペアが再利用</a:t>
            </a:r>
            <a:r>
              <a:rPr kumimoji="1" lang="ja-JP" altLang="en-US" dirty="0" smtClean="0"/>
              <a:t>の</a:t>
            </a:r>
            <a:r>
              <a:rPr kumimoji="1" lang="ja-JP" altLang="en-US" dirty="0" smtClean="0"/>
              <a:t>対象になることが分かりました</a:t>
            </a:r>
            <a:endParaRPr kumimoji="1" lang="en-US" altLang="ja-JP" dirty="0" smtClean="0"/>
          </a:p>
          <a:p>
            <a:endParaRPr kumimoji="1" lang="en-US" altLang="ja-JP" dirty="0" smtClean="0"/>
          </a:p>
          <a:p>
            <a:r>
              <a:rPr kumimoji="1" lang="ja-JP" altLang="en-US" dirty="0" smtClean="0"/>
              <a:t>この結果は，テストされていない類似コードが全体の</a:t>
            </a:r>
            <a:r>
              <a:rPr kumimoji="1" lang="en-US" altLang="ja-JP" dirty="0" smtClean="0"/>
              <a:t>4</a:t>
            </a:r>
            <a:r>
              <a:rPr kumimoji="1" lang="ja-JP" altLang="en-US" dirty="0" smtClean="0"/>
              <a:t>分の</a:t>
            </a:r>
            <a:r>
              <a:rPr kumimoji="1" lang="en-US" altLang="ja-JP" dirty="0" smtClean="0"/>
              <a:t>1</a:t>
            </a:r>
            <a:r>
              <a:rPr kumimoji="1" lang="ja-JP" altLang="en-US" dirty="0" smtClean="0"/>
              <a:t>を占めており，ツールの実現によって多くのコード片にテストコードを再利用できる可能性を示しています</a:t>
            </a:r>
            <a:endParaRPr kumimoji="1" lang="en-US" altLang="ja-JP" dirty="0" smtClean="0"/>
          </a:p>
          <a:p>
            <a:endParaRPr kumimoji="1" lang="en-US" altLang="ja-JP" dirty="0" smtClean="0"/>
          </a:p>
          <a:p>
            <a:r>
              <a:rPr kumimoji="1" lang="ja-JP" altLang="en-US" dirty="0" smtClean="0"/>
              <a:t>また，一般的にコピー＆ペーストによって作成される類似コードペアは，修正漏れなどの影響で不具合が埋め込まれることが多いのでテストを行うことが重要です</a:t>
            </a:r>
            <a:endParaRPr kumimoji="1" lang="en-US" altLang="ja-JP" dirty="0" smtClean="0"/>
          </a:p>
          <a:p>
            <a:endParaRPr kumimoji="1" lang="en-US" altLang="ja-JP" dirty="0" smtClean="0"/>
          </a:p>
          <a:p>
            <a:r>
              <a:rPr kumimoji="1" lang="ja-JP" altLang="en-US" dirty="0" smtClean="0"/>
              <a:t>次に調査</a:t>
            </a:r>
            <a:r>
              <a:rPr kumimoji="1" lang="en-US" altLang="ja-JP" dirty="0" smtClean="0"/>
              <a:t>2</a:t>
            </a:r>
            <a:r>
              <a:rPr kumimoji="1" lang="ja-JP" altLang="en-US" dirty="0" smtClean="0"/>
              <a:t>です．調査</a:t>
            </a:r>
            <a:r>
              <a:rPr kumimoji="1" lang="en-US" altLang="ja-JP" dirty="0" smtClean="0"/>
              <a:t>2</a:t>
            </a:r>
            <a:r>
              <a:rPr kumimoji="1" lang="ja-JP" altLang="en-US" dirty="0" smtClean="0"/>
              <a:t>では，こちらの</a:t>
            </a:r>
            <a:r>
              <a:rPr kumimoji="1" lang="en-US" altLang="ja-JP" dirty="0" smtClean="0"/>
              <a:t>62</a:t>
            </a:r>
            <a:r>
              <a:rPr kumimoji="1" lang="ja-JP" altLang="en-US" dirty="0" smtClean="0"/>
              <a:t>個「両方のコード片にテストコードが存在する類似コードペア」を対象に調査を行います</a:t>
            </a:r>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12</a:t>
            </a:fld>
            <a:endParaRPr kumimoji="1" lang="ja-JP" altLang="en-US"/>
          </a:p>
        </p:txBody>
      </p:sp>
    </p:spTree>
    <p:extLst>
      <p:ext uri="{BB962C8B-B14F-4D97-AF65-F5344CB8AC3E}">
        <p14:creationId xmlns:p14="http://schemas.microsoft.com/office/powerpoint/2010/main" val="22493138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調査</a:t>
            </a:r>
            <a:r>
              <a:rPr kumimoji="1" lang="en-US" altLang="ja-JP" dirty="0" smtClean="0"/>
              <a:t>2</a:t>
            </a:r>
            <a:r>
              <a:rPr kumimoji="1" lang="ja-JP" altLang="en-US" dirty="0" smtClean="0"/>
              <a:t>です．</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調査</a:t>
            </a:r>
            <a:r>
              <a:rPr kumimoji="1" lang="en-US" altLang="ja-JP" dirty="0" smtClean="0"/>
              <a:t>2</a:t>
            </a:r>
            <a:r>
              <a:rPr kumimoji="1" lang="ja-JP" altLang="en-US" dirty="0" smtClean="0"/>
              <a:t>では，類似コードペアの分類結果を基に「</a:t>
            </a:r>
            <a:r>
              <a:rPr lang="ja-JP" altLang="en-US" dirty="0" smtClean="0"/>
              <a:t>両方のコード片にテストコードが存在する類似コードのペア」</a:t>
            </a:r>
            <a:r>
              <a:rPr lang="en-US" altLang="ja-JP" dirty="0" smtClean="0"/>
              <a:t>62</a:t>
            </a:r>
            <a:r>
              <a:rPr lang="ja-JP" altLang="en-US" dirty="0" smtClean="0"/>
              <a:t>個とそれに対応する</a:t>
            </a:r>
            <a:r>
              <a:rPr lang="en-US" altLang="ja-JP" dirty="0" smtClean="0"/>
              <a:t>157</a:t>
            </a:r>
            <a:r>
              <a:rPr lang="ja-JP" altLang="en-US" dirty="0" smtClean="0"/>
              <a:t>個のテストコードペアをタイプ別に分類しました．</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類似コードのタイプとは</a:t>
            </a:r>
            <a:r>
              <a:rPr lang="ja-JP" altLang="en-US" dirty="0" smtClean="0"/>
              <a:t>，ソースコード</a:t>
            </a:r>
            <a:r>
              <a:rPr lang="ja-JP" altLang="en-US" dirty="0" smtClean="0"/>
              <a:t>の類似度を計算する方法で</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類似度をソースコードの差異の度合いに</a:t>
            </a:r>
            <a:r>
              <a:rPr lang="ja-JP" altLang="en-US" dirty="0" smtClean="0"/>
              <a:t>よってタイプ１～</a:t>
            </a:r>
            <a:r>
              <a:rPr lang="en-US" altLang="ja-JP" dirty="0" smtClean="0"/>
              <a:t>3</a:t>
            </a:r>
            <a:r>
              <a:rPr lang="ja-JP" altLang="en-US" dirty="0" smtClean="0"/>
              <a:t>の分類</a:t>
            </a:r>
            <a:r>
              <a:rPr lang="ja-JP" altLang="en-US" dirty="0" smtClean="0"/>
              <a:t>します</a:t>
            </a:r>
          </a:p>
          <a:p>
            <a:endParaRPr kumimoji="1" lang="en-US" altLang="ja-JP" dirty="0" smtClean="0"/>
          </a:p>
          <a:p>
            <a:r>
              <a:rPr kumimoji="1" lang="ja-JP" altLang="en-US" dirty="0" smtClean="0"/>
              <a:t>また，本研究では類似度においてタイプ</a:t>
            </a:r>
            <a:r>
              <a:rPr kumimoji="1" lang="en-US" altLang="ja-JP" dirty="0" smtClean="0"/>
              <a:t>3</a:t>
            </a:r>
            <a:r>
              <a:rPr kumimoji="1" lang="ja-JP" altLang="en-US" dirty="0" smtClean="0"/>
              <a:t>以上の変更・違いがある場合は</a:t>
            </a:r>
            <a:r>
              <a:rPr kumimoji="1" lang="en-US" altLang="ja-JP" dirty="0" smtClean="0"/>
              <a:t>Not</a:t>
            </a:r>
            <a:r>
              <a:rPr kumimoji="1" lang="en-US" altLang="ja-JP" baseline="0" dirty="0" smtClean="0"/>
              <a:t> Similar</a:t>
            </a:r>
            <a:r>
              <a:rPr kumimoji="1" lang="ja-JP" altLang="en-US" baseline="0" dirty="0" smtClean="0"/>
              <a:t>として類似していないと判断します．</a:t>
            </a:r>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13</a:t>
            </a:fld>
            <a:endParaRPr kumimoji="1" lang="ja-JP" altLang="en-US" dirty="0"/>
          </a:p>
        </p:txBody>
      </p:sp>
    </p:spTree>
    <p:extLst>
      <p:ext uri="{BB962C8B-B14F-4D97-AF65-F5344CB8AC3E}">
        <p14:creationId xmlns:p14="http://schemas.microsoft.com/office/powerpoint/2010/main" val="14964951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調査</a:t>
            </a:r>
            <a:r>
              <a:rPr kumimoji="1" lang="en-US" altLang="ja-JP" dirty="0" smtClean="0"/>
              <a:t>2</a:t>
            </a:r>
            <a:r>
              <a:rPr kumimoji="1" lang="ja-JP" altLang="en-US" dirty="0" smtClean="0"/>
              <a:t>の結果です</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縦が類似コードペア間の類似度で横がテストコードペア間の類似度となっています</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r>
              <a:rPr kumimoji="1" lang="ja-JP" altLang="en-US" dirty="0" smtClean="0"/>
              <a:t>結果みる</a:t>
            </a:r>
            <a:r>
              <a:rPr kumimoji="1" lang="ja-JP" altLang="en-US" dirty="0" smtClean="0"/>
              <a:t>と，類似コードペア間の類似度が</a:t>
            </a:r>
            <a:r>
              <a:rPr kumimoji="1" lang="en-US" altLang="ja-JP" dirty="0" smtClean="0"/>
              <a:t>Not</a:t>
            </a:r>
            <a:r>
              <a:rPr kumimoji="1" lang="en-US" altLang="ja-JP" baseline="0" dirty="0" smtClean="0"/>
              <a:t> Similar</a:t>
            </a:r>
            <a:r>
              <a:rPr kumimoji="1" lang="ja-JP" altLang="en-US" baseline="0" dirty="0" err="1" smtClean="0"/>
              <a:t>，</a:t>
            </a:r>
            <a:r>
              <a:rPr kumimoji="1" lang="ja-JP" altLang="en-US" baseline="0" dirty="0" smtClean="0"/>
              <a:t>タイプ</a:t>
            </a:r>
            <a:r>
              <a:rPr kumimoji="1" lang="en-US" altLang="ja-JP" baseline="0" dirty="0" smtClean="0"/>
              <a:t>3</a:t>
            </a:r>
            <a:r>
              <a:rPr kumimoji="1" lang="ja-JP" altLang="en-US" baseline="0" dirty="0" err="1" smtClean="0"/>
              <a:t>，</a:t>
            </a:r>
            <a:r>
              <a:rPr kumimoji="1" lang="ja-JP" altLang="en-US" baseline="0" dirty="0" smtClean="0"/>
              <a:t>タイプ</a:t>
            </a:r>
            <a:r>
              <a:rPr kumimoji="1" lang="en-US" altLang="ja-JP" baseline="0" dirty="0" smtClean="0"/>
              <a:t>2</a:t>
            </a:r>
            <a:r>
              <a:rPr kumimoji="1" lang="ja-JP" altLang="en-US" baseline="0" dirty="0" smtClean="0"/>
              <a:t>と高くなるにつれて，対応するテストコードペアの類似度も高いのが多いことが</a:t>
            </a:r>
            <a:r>
              <a:rPr kumimoji="1" lang="ja-JP" altLang="en-US" baseline="0" dirty="0" smtClean="0"/>
              <a:t>分かります</a:t>
            </a:r>
            <a:endParaRPr kumimoji="1" lang="en-US" altLang="ja-JP" baseline="0" dirty="0" smtClean="0"/>
          </a:p>
          <a:p>
            <a:endParaRPr kumimoji="1" lang="en-US" altLang="ja-JP" dirty="0" smtClean="0"/>
          </a:p>
          <a:p>
            <a:r>
              <a:rPr kumimoji="1" lang="ja-JP" altLang="en-US" dirty="0" smtClean="0"/>
              <a:t>この結果から，類似コードペアとテストコードペア間の類似度には相関関係があり，類似度が高いほどテストコードを再利用できる可能性を示しています．</a:t>
            </a:r>
            <a:endParaRPr kumimoji="1" lang="en-US" altLang="ja-JP" dirty="0" smtClean="0"/>
          </a:p>
          <a:p>
            <a:endParaRPr kumimoji="1" lang="en-US" altLang="ja-JP" dirty="0" smtClean="0"/>
          </a:p>
          <a:p>
            <a:r>
              <a:rPr kumimoji="1" lang="ja-JP" altLang="en-US" dirty="0" smtClean="0"/>
              <a:t>一方で，類似コードペア間の類似度がタイプ</a:t>
            </a:r>
            <a:r>
              <a:rPr kumimoji="1" lang="en-US" altLang="ja-JP" dirty="0" smtClean="0"/>
              <a:t>2</a:t>
            </a:r>
            <a:r>
              <a:rPr kumimoji="1" lang="ja-JP" altLang="en-US" dirty="0" smtClean="0"/>
              <a:t>と高いにもかかわらず，テストコードペアが類似しない組合せが</a:t>
            </a:r>
            <a:r>
              <a:rPr kumimoji="1" lang="en-US" altLang="ja-JP" dirty="0" smtClean="0"/>
              <a:t>6</a:t>
            </a:r>
            <a:r>
              <a:rPr kumimoji="1" lang="ja-JP" altLang="en-US" dirty="0" smtClean="0"/>
              <a:t>件検出されました．</a:t>
            </a:r>
            <a:endParaRPr kumimoji="1" lang="en-US" altLang="ja-JP" dirty="0" smtClean="0"/>
          </a:p>
          <a:p>
            <a:endParaRPr kumimoji="1" lang="en-US" altLang="ja-JP" dirty="0" smtClean="0"/>
          </a:p>
          <a:p>
            <a:r>
              <a:rPr kumimoji="1" lang="ja-JP" altLang="en-US" dirty="0" smtClean="0"/>
              <a:t>これらの類似コードペアを確認したところ</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14</a:t>
            </a:fld>
            <a:endParaRPr kumimoji="1" lang="ja-JP" altLang="en-US" dirty="0"/>
          </a:p>
        </p:txBody>
      </p:sp>
    </p:spTree>
    <p:extLst>
      <p:ext uri="{BB962C8B-B14F-4D97-AF65-F5344CB8AC3E}">
        <p14:creationId xmlns:p14="http://schemas.microsoft.com/office/powerpoint/2010/main" val="18107411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a:t>
            </a:r>
            <a:r>
              <a:rPr kumimoji="1" lang="ja-JP" altLang="en-US" dirty="0" smtClean="0"/>
              <a:t>ような例がありました．</a:t>
            </a:r>
            <a:endParaRPr kumimoji="1" lang="en-US" altLang="ja-JP" dirty="0" smtClean="0"/>
          </a:p>
          <a:p>
            <a:endParaRPr kumimoji="1" lang="en-US" altLang="ja-JP" dirty="0" smtClean="0"/>
          </a:p>
          <a:p>
            <a:r>
              <a:rPr kumimoji="1" lang="ja-JP" altLang="en-US" dirty="0" smtClean="0"/>
              <a:t>これらの類似コードペアは，同じ制御構造を持つのですが，最後に出力される値だけが異なっていました．</a:t>
            </a:r>
            <a:endParaRPr kumimoji="1" lang="en-US" altLang="ja-JP" dirty="0" smtClean="0"/>
          </a:p>
          <a:p>
            <a:endParaRPr kumimoji="1" lang="en-US" altLang="ja-JP" dirty="0" smtClean="0"/>
          </a:p>
          <a:p>
            <a:r>
              <a:rPr kumimoji="1" lang="ja-JP" altLang="en-US" dirty="0" smtClean="0"/>
              <a:t>このようにお互いに関係した処理であっても，異なる振る舞いを実行している場合はテストコードを再利用することが難しいです</a:t>
            </a:r>
            <a:endParaRPr kumimoji="1" lang="en-US" altLang="ja-JP" dirty="0" smtClean="0"/>
          </a:p>
          <a:p>
            <a:endParaRPr kumimoji="1" lang="en-US" altLang="ja-JP" dirty="0" smtClean="0"/>
          </a:p>
          <a:p>
            <a:r>
              <a:rPr kumimoji="1" lang="ja-JP" altLang="en-US" dirty="0" smtClean="0"/>
              <a:t>なので，今後は類似コード間の振る舞いに着目して更なる調査をする必要があります．</a:t>
            </a:r>
            <a:endParaRPr kumimoji="1" lang="en-US" altLang="ja-JP" dirty="0" smtClean="0"/>
          </a:p>
          <a:p>
            <a:endParaRPr kumimoji="1" lang="en-US" altLang="ja-JP" dirty="0" smtClean="0"/>
          </a:p>
          <a:p>
            <a:r>
              <a:rPr kumimoji="1" lang="ja-JP" altLang="en-US" dirty="0" smtClean="0"/>
              <a:t>最後にまとめです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15</a:t>
            </a:fld>
            <a:endParaRPr kumimoji="1" lang="ja-JP" altLang="en-US" dirty="0"/>
          </a:p>
        </p:txBody>
      </p:sp>
    </p:spTree>
    <p:extLst>
      <p:ext uri="{BB962C8B-B14F-4D97-AF65-F5344CB8AC3E}">
        <p14:creationId xmlns:p14="http://schemas.microsoft.com/office/powerpoint/2010/main" val="42105651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まとめです</a:t>
            </a:r>
            <a:endParaRPr kumimoji="1" lang="en-US" altLang="ja-JP" dirty="0" smtClean="0"/>
          </a:p>
          <a:p>
            <a:endParaRPr kumimoji="1" lang="en-US" altLang="ja-JP" dirty="0" smtClean="0"/>
          </a:p>
          <a:p>
            <a:r>
              <a:rPr kumimoji="1" lang="ja-JP" altLang="en-US" dirty="0" smtClean="0"/>
              <a:t>本研究では，類似コードを用いて，既存のテストコードを再利用するツールを提案しました</a:t>
            </a:r>
            <a:endParaRPr kumimoji="1" lang="en-US" altLang="ja-JP" dirty="0" smtClean="0"/>
          </a:p>
          <a:p>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また，ツールの実現に向けて類似コードペアと対応するテストコードの関係を調査を実施しました</a:t>
            </a: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今後の計画としては，</a:t>
            </a:r>
            <a:r>
              <a:rPr lang="ja-JP" altLang="en-US" dirty="0" smtClean="0"/>
              <a:t>類似コードペア間の振る舞いに着目し，さらなる調査を行うことと</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提案ツールによって生成できるテストコードの保守性についての評価を考えています</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以上で発表を終わります</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16</a:t>
            </a:fld>
            <a:endParaRPr kumimoji="1" lang="ja-JP" altLang="en-US" dirty="0"/>
          </a:p>
        </p:txBody>
      </p:sp>
    </p:spTree>
    <p:extLst>
      <p:ext uri="{BB962C8B-B14F-4D97-AF65-F5344CB8AC3E}">
        <p14:creationId xmlns:p14="http://schemas.microsoft.com/office/powerpoint/2010/main" val="14349123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18</a:t>
            </a:fld>
            <a:endParaRPr kumimoji="1" lang="ja-JP" altLang="en-US" dirty="0"/>
          </a:p>
        </p:txBody>
      </p:sp>
    </p:spTree>
    <p:extLst>
      <p:ext uri="{BB962C8B-B14F-4D97-AF65-F5344CB8AC3E}">
        <p14:creationId xmlns:p14="http://schemas.microsoft.com/office/powerpoint/2010/main" val="31308887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今回の調査で，類似コードペア間の類似度が高いほどテストコードを再利用できる可能性が高いことが分かったのですが，具体的にはテストコードのタイプ</a:t>
            </a:r>
            <a:r>
              <a:rPr lang="en-US" altLang="ja-JP" dirty="0" smtClean="0"/>
              <a:t>2</a:t>
            </a:r>
            <a:r>
              <a:rPr lang="ja-JP" altLang="en-US" dirty="0" smtClean="0"/>
              <a:t>で類似しているということは このように変数名や型だけが異なっていることで，</a:t>
            </a:r>
            <a:endParaRPr lang="en-US" altLang="ja-JP" dirty="0" smtClean="0"/>
          </a:p>
          <a:p>
            <a:endParaRPr lang="en-US" altLang="ja-JP" dirty="0" smtClean="0"/>
          </a:p>
          <a:p>
            <a:r>
              <a:rPr lang="ja-JP" altLang="en-US" dirty="0" smtClean="0"/>
              <a:t>この場合，テスト対象オブジェクトを書き換え，変数名を統一的に変更することで再利用することができます</a:t>
            </a:r>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21</a:t>
            </a:fld>
            <a:endParaRPr kumimoji="1" lang="ja-JP" altLang="en-US" dirty="0"/>
          </a:p>
        </p:txBody>
      </p:sp>
    </p:spTree>
    <p:extLst>
      <p:ext uri="{BB962C8B-B14F-4D97-AF65-F5344CB8AC3E}">
        <p14:creationId xmlns:p14="http://schemas.microsoft.com/office/powerpoint/2010/main" val="22060460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ここでは，既存のテストコード自動生成ツールを紹介します</a:t>
            </a:r>
            <a:endParaRPr kumimoji="1" lang="en-US" altLang="ja-JP" dirty="0" smtClean="0"/>
          </a:p>
          <a:p>
            <a:endParaRPr kumimoji="1" lang="en-US" altLang="ja-JP" dirty="0" smtClean="0"/>
          </a:p>
          <a:p>
            <a:r>
              <a:rPr kumimoji="1" lang="ja-JP" altLang="en-US" dirty="0" smtClean="0"/>
              <a:t>既存のテストコード自動生成ツールはこのように多く存在しています．これらのツールは単体テストを対象としています．</a:t>
            </a:r>
            <a:endParaRPr kumimoji="1" lang="en-US" altLang="ja-JP" dirty="0" smtClean="0"/>
          </a:p>
          <a:p>
            <a:endParaRPr kumimoji="1" lang="en-US" altLang="ja-JP" dirty="0" smtClean="0"/>
          </a:p>
          <a:p>
            <a:r>
              <a:rPr kumimoji="1" lang="ja-JP" altLang="en-US" dirty="0" smtClean="0"/>
              <a:t>これらのツールの中の一つである．</a:t>
            </a:r>
            <a:r>
              <a:rPr kumimoji="1" lang="en-US" altLang="ja-JP" dirty="0" err="1" smtClean="0"/>
              <a:t>EvoSuite</a:t>
            </a:r>
            <a:r>
              <a:rPr kumimoji="1" lang="ja-JP" altLang="en-US" dirty="0" smtClean="0"/>
              <a:t>は，ハイブリッド検索，動的記号実行，テスト容易化変換を統合した検索ベースのアプローチを用いたツールとなっています．</a:t>
            </a:r>
            <a:endParaRPr kumimoji="1" lang="en-US" altLang="ja-JP" dirty="0" smtClean="0"/>
          </a:p>
          <a:p>
            <a:endParaRPr kumimoji="1" lang="en-US" altLang="ja-JP" dirty="0" smtClean="0"/>
          </a:p>
          <a:p>
            <a:r>
              <a:rPr kumimoji="1" lang="ja-JP" altLang="en-US" dirty="0" smtClean="0"/>
              <a:t>これらの既存の自動生成ツールを利用することで開発者の実装コストを削減し，短期間でテストコードを生成することができます</a:t>
            </a:r>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24</a:t>
            </a:fld>
            <a:endParaRPr kumimoji="1" lang="ja-JP" altLang="en-US"/>
          </a:p>
        </p:txBody>
      </p:sp>
    </p:spTree>
    <p:extLst>
      <p:ext uri="{BB962C8B-B14F-4D97-AF65-F5344CB8AC3E}">
        <p14:creationId xmlns:p14="http://schemas.microsoft.com/office/powerpoint/2010/main" val="24187019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まず，背景からです．近年ソフトウェアに求められる要件が高度化・多様化する一方で，ユーザからはソフトウェアの品質確保やコスト削減に対する要求も増加しています．</a:t>
            </a:r>
            <a:endParaRPr kumimoji="1" lang="en-US" altLang="ja-JP" dirty="0" smtClean="0"/>
          </a:p>
          <a:p>
            <a:endParaRPr kumimoji="1" lang="en-US" altLang="ja-JP" dirty="0" smtClean="0"/>
          </a:p>
          <a:p>
            <a:r>
              <a:rPr kumimoji="1" lang="ja-JP" altLang="en-US" dirty="0" smtClean="0"/>
              <a:t>その中でも，</a:t>
            </a:r>
            <a:r>
              <a:rPr kumimoji="1" lang="ja-JP" altLang="en-US" b="1" dirty="0" smtClean="0"/>
              <a:t>開発全体のコストに占める割合が大きく，品質確保の要ともいえるソフトウェアテストを支援する技術の関心が高まっています</a:t>
            </a:r>
            <a:endParaRPr kumimoji="1" lang="en-US" altLang="ja-JP" b="1" dirty="0" smtClean="0"/>
          </a:p>
          <a:p>
            <a:endParaRPr kumimoji="1" lang="en-US" altLang="ja-JP" dirty="0" smtClean="0"/>
          </a:p>
          <a:p>
            <a:r>
              <a:rPr kumimoji="1" lang="ja-JP" altLang="en-US" dirty="0" smtClean="0"/>
              <a:t>しかし，現状ではテスト作成作業の大部分が人手によって行われており，多くのテストを作成しようとするとそれに比例してコストも増加してしまいます</a:t>
            </a:r>
            <a:endParaRPr kumimoji="1" lang="en-US" altLang="ja-JP" dirty="0" smtClean="0"/>
          </a:p>
          <a:p>
            <a:endParaRPr kumimoji="1" lang="en-US" altLang="ja-JP" dirty="0" smtClean="0"/>
          </a:p>
          <a:p>
            <a:r>
              <a:rPr kumimoji="1" lang="ja-JP" altLang="en-US" dirty="0" smtClean="0"/>
              <a:t>このような背景から，ソフトウェアの品質を確保しつつコスト削減を達成するため</a:t>
            </a:r>
            <a:r>
              <a:rPr kumimoji="1" lang="ja-JP" altLang="en-US" dirty="0" smtClean="0"/>
              <a:t>に様々なテストコード</a:t>
            </a:r>
            <a:r>
              <a:rPr kumimoji="1" lang="ja-JP" altLang="en-US" dirty="0" smtClean="0"/>
              <a:t>自動生成</a:t>
            </a:r>
            <a:r>
              <a:rPr kumimoji="1" lang="ja-JP" altLang="en-US" dirty="0" smtClean="0"/>
              <a:t>ツールが提案されています．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2</a:t>
            </a:fld>
            <a:endParaRPr kumimoji="1" lang="ja-JP" altLang="en-US" dirty="0"/>
          </a:p>
        </p:txBody>
      </p:sp>
    </p:spTree>
    <p:extLst>
      <p:ext uri="{BB962C8B-B14F-4D97-AF65-F5344CB8AC3E}">
        <p14:creationId xmlns:p14="http://schemas.microsoft.com/office/powerpoint/2010/main" val="3526280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次に研究課題です．</a:t>
            </a:r>
            <a:endParaRPr kumimoji="1" lang="en-US" altLang="ja-JP" dirty="0" smtClean="0"/>
          </a:p>
          <a:p>
            <a:endParaRPr kumimoji="1" lang="en-US" altLang="ja-JP" dirty="0" smtClean="0"/>
          </a:p>
          <a:p>
            <a:r>
              <a:rPr kumimoji="1" lang="ja-JP" altLang="en-US" dirty="0" smtClean="0"/>
              <a:t>自動生成ツールの利用は開発者の実装コストを削減するというメリットがありますが，自動生成されたテストコードは保守作業を困難にするといった課題があります．</a:t>
            </a:r>
            <a:endParaRPr kumimoji="1" lang="en-US" altLang="ja-JP" dirty="0" smtClean="0"/>
          </a:p>
          <a:p>
            <a:endParaRPr kumimoji="1" lang="en-US" altLang="ja-JP" dirty="0" smtClean="0"/>
          </a:p>
          <a:p>
            <a:r>
              <a:rPr kumimoji="1" lang="ja-JP" altLang="en-US" dirty="0" smtClean="0"/>
              <a:t>この主な原因として</a:t>
            </a:r>
            <a:r>
              <a:rPr kumimoji="1" lang="ja-JP" altLang="en-US" dirty="0" smtClean="0"/>
              <a:t>，</a:t>
            </a:r>
            <a:r>
              <a:rPr kumimoji="1" lang="en-US" altLang="ja-JP" dirty="0" smtClean="0"/>
              <a:t>~~</a:t>
            </a:r>
            <a:r>
              <a:rPr kumimoji="1" lang="ja-JP" altLang="en-US" dirty="0" smtClean="0"/>
              <a:t>ということや</a:t>
            </a:r>
            <a:r>
              <a:rPr kumimoji="1" lang="en-US" altLang="ja-JP" dirty="0" smtClean="0"/>
              <a:t>~~</a:t>
            </a:r>
            <a:r>
              <a:rPr kumimoji="1" lang="ja-JP" altLang="en-US" dirty="0" smtClean="0"/>
              <a:t>と言ったことが挙げられます</a:t>
            </a:r>
            <a:endParaRPr kumimoji="1" lang="en-US" altLang="ja-JP" dirty="0" smtClean="0"/>
          </a:p>
          <a:p>
            <a:endParaRPr kumimoji="1" lang="en-US" altLang="ja-JP" dirty="0" smtClean="0"/>
          </a:p>
          <a:p>
            <a:r>
              <a:rPr kumimoji="1" lang="ja-JP" altLang="en-US" dirty="0" smtClean="0"/>
              <a:t>このような原因から，テストが失敗したとき開発者は自動生成されたテストコードに問題があるのか，テスト対象のコードによるものなのか判断が難しくなります．</a:t>
            </a:r>
            <a:endParaRPr kumimoji="1" lang="en-US" altLang="ja-JP" dirty="0" smtClean="0"/>
          </a:p>
          <a:p>
            <a:endParaRPr kumimoji="1" lang="en-US" altLang="ja-JP" dirty="0" smtClean="0"/>
          </a:p>
          <a:p>
            <a:r>
              <a:rPr kumimoji="1" lang="ja-JP" altLang="en-US" dirty="0" smtClean="0"/>
              <a:t>一般に，テストコードのメンテナンスにかかる継続的なコストは，テストコードの作成コストをはるかに上回るため，はじめに理解しやすく良質なテストコードを作成する必要があります</a:t>
            </a:r>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3</a:t>
            </a:fld>
            <a:endParaRPr kumimoji="1" lang="ja-JP" altLang="en-US"/>
          </a:p>
        </p:txBody>
      </p:sp>
    </p:spTree>
    <p:extLst>
      <p:ext uri="{BB962C8B-B14F-4D97-AF65-F5344CB8AC3E}">
        <p14:creationId xmlns:p14="http://schemas.microsoft.com/office/powerpoint/2010/main" val="970552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a:t>
            </a:r>
            <a:r>
              <a:rPr kumimoji="1" lang="ja-JP" altLang="en-US" dirty="0" smtClean="0"/>
              <a:t>この課題の解決方法と</a:t>
            </a:r>
            <a:r>
              <a:rPr kumimoji="1" lang="ja-JP" altLang="en-US" dirty="0" smtClean="0"/>
              <a:t>して我々は，既存</a:t>
            </a:r>
            <a:r>
              <a:rPr kumimoji="1" lang="ja-JP" altLang="en-US" dirty="0" smtClean="0"/>
              <a:t>テストの再利用によるテストコード自動生成ツールが必要だと考えます</a:t>
            </a:r>
            <a:endParaRPr kumimoji="1" lang="en-US" altLang="ja-JP" dirty="0" smtClean="0"/>
          </a:p>
          <a:p>
            <a:endParaRPr kumimoji="1" lang="en-US" altLang="ja-JP" dirty="0" smtClean="0"/>
          </a:p>
          <a:p>
            <a:r>
              <a:rPr kumimoji="1" lang="ja-JP" altLang="en-US" dirty="0" smtClean="0"/>
              <a:t>既存のテストを再利用することは，既存の実用的に使われているテストコードを利用できることから，</a:t>
            </a:r>
            <a:endParaRPr kumimoji="1" lang="en-US" altLang="ja-JP" dirty="0" smtClean="0"/>
          </a:p>
          <a:p>
            <a:endParaRPr kumimoji="1" lang="en-US" altLang="ja-JP" dirty="0" smtClean="0"/>
          </a:p>
          <a:p>
            <a:r>
              <a:rPr kumimoji="1" lang="ja-JP" altLang="en-US" dirty="0" smtClean="0"/>
              <a:t>・コーディング規約や命名規則に従った保守性の高いテストコードを生成できることや</a:t>
            </a:r>
            <a:endParaRPr kumimoji="1" lang="en-US" altLang="ja-JP" dirty="0" smtClean="0"/>
          </a:p>
          <a:p>
            <a:endParaRPr kumimoji="1" lang="en-US" altLang="ja-JP" dirty="0" smtClean="0"/>
          </a:p>
          <a:p>
            <a:r>
              <a:rPr lang="ja-JP" altLang="en-US" dirty="0" smtClean="0"/>
              <a:t>・手動で書かれた信頼性の高いテストコードを使えることができます</a:t>
            </a:r>
            <a:endParaRPr lang="en-US" altLang="ja-JP" dirty="0" smtClean="0"/>
          </a:p>
          <a:p>
            <a:endParaRPr kumimoji="1" lang="en-US" altLang="ja-JP" dirty="0" smtClean="0"/>
          </a:p>
          <a:p>
            <a:r>
              <a:rPr kumimoji="1" lang="ja-JP" altLang="en-US" dirty="0" smtClean="0"/>
              <a:t>本研究では，既存テストの再利用手法として，類似コード間でのテスト再利用手法を提案しています．</a:t>
            </a:r>
            <a:endParaRPr kumimoji="1" lang="en-US" altLang="ja-JP" dirty="0" smtClean="0"/>
          </a:p>
          <a:p>
            <a:endParaRPr kumimoji="1" lang="en-US" altLang="ja-JP" dirty="0" smtClean="0"/>
          </a:p>
          <a:p>
            <a:r>
              <a:rPr kumimoji="1" lang="ja-JP" altLang="en-US" dirty="0" smtClean="0"/>
              <a:t>この手法は，テストコードがないコード片</a:t>
            </a:r>
            <a:r>
              <a:rPr kumimoji="1" lang="en-US" altLang="ja-JP" dirty="0" smtClean="0"/>
              <a:t>A</a:t>
            </a:r>
            <a:r>
              <a:rPr kumimoji="1" lang="ja-JP" altLang="en-US" dirty="0" smtClean="0"/>
              <a:t>に対して類似したコード片</a:t>
            </a:r>
            <a:r>
              <a:rPr kumimoji="1" lang="en-US" altLang="ja-JP" dirty="0" smtClean="0"/>
              <a:t>B</a:t>
            </a:r>
            <a:r>
              <a:rPr kumimoji="1" lang="ja-JP" altLang="en-US" dirty="0" err="1" smtClean="0"/>
              <a:t>を検</a:t>
            </a:r>
            <a:r>
              <a:rPr kumimoji="1" lang="ja-JP" altLang="en-US" dirty="0" smtClean="0"/>
              <a:t>出し，その類似コードに対応するテストコードをコード片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この時に，コード片</a:t>
            </a:r>
            <a:r>
              <a:rPr kumimoji="1" lang="en-US" altLang="ja-JP" dirty="0" smtClean="0"/>
              <a:t>A</a:t>
            </a:r>
            <a:r>
              <a:rPr kumimoji="1" lang="ja-JP" altLang="en-US" dirty="0" smtClean="0"/>
              <a:t>と類似コード片</a:t>
            </a:r>
            <a:r>
              <a:rPr kumimoji="1" lang="en-US" altLang="ja-JP" dirty="0" smtClean="0"/>
              <a:t>B</a:t>
            </a:r>
            <a:r>
              <a:rPr kumimoji="1" lang="ja-JP" altLang="en-US" dirty="0" smtClean="0"/>
              <a:t>を合わせて類似コードペアと呼びます．</a:t>
            </a:r>
            <a:endParaRPr kumimoji="1" lang="en-US" altLang="ja-JP" dirty="0" smtClean="0"/>
          </a:p>
          <a:p>
            <a:endParaRPr kumimoji="1" lang="en-US" altLang="ja-JP" dirty="0" smtClean="0"/>
          </a:p>
          <a:p>
            <a:r>
              <a:rPr kumimoji="1" lang="ja-JP" altLang="en-US" dirty="0" smtClean="0"/>
              <a:t>またこの時，テストコードの</a:t>
            </a:r>
            <a:r>
              <a:rPr kumimoji="1" lang="ja-JP" altLang="en-US" dirty="0" smtClean="0"/>
              <a:t>再利用の対象と</a:t>
            </a:r>
            <a:r>
              <a:rPr kumimoji="1" lang="ja-JP" altLang="en-US" dirty="0" smtClean="0"/>
              <a:t>なるのは，類似コードのペアの内どちらか片方のコード片にテストコードが存在する類似コードペアになります．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4</a:t>
            </a:fld>
            <a:endParaRPr kumimoji="1" lang="ja-JP" altLang="en-US" dirty="0"/>
          </a:p>
        </p:txBody>
      </p:sp>
    </p:spTree>
    <p:extLst>
      <p:ext uri="{BB962C8B-B14F-4D97-AF65-F5344CB8AC3E}">
        <p14:creationId xmlns:p14="http://schemas.microsoft.com/office/powerpoint/2010/main" val="1003904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研究動機です</a:t>
            </a:r>
            <a:endParaRPr kumimoji="1" lang="en-US" altLang="ja-JP" dirty="0" smtClean="0"/>
          </a:p>
          <a:p>
            <a:endParaRPr kumimoji="1" lang="en-US" altLang="ja-JP" dirty="0" smtClean="0"/>
          </a:p>
          <a:p>
            <a:r>
              <a:rPr kumimoji="1" lang="ja-JP" altLang="en-US" dirty="0" smtClean="0"/>
              <a:t>既存のテストコードを再利用することは多くのメリットがありますが，一般的にソースコードの再利用は難しいと言われています．</a:t>
            </a:r>
            <a:endParaRPr kumimoji="1" lang="en-US" altLang="ja-JP" dirty="0" smtClean="0"/>
          </a:p>
          <a:p>
            <a:endParaRPr kumimoji="1" lang="en-US" altLang="ja-JP" dirty="0" smtClean="0"/>
          </a:p>
          <a:p>
            <a:r>
              <a:rPr kumimoji="1" lang="ja-JP" altLang="en-US" dirty="0" smtClean="0"/>
              <a:t>その理由として</a:t>
            </a:r>
            <a:endParaRPr kumimoji="1" lang="en-US" altLang="ja-JP" dirty="0" smtClean="0"/>
          </a:p>
          <a:p>
            <a:endParaRPr kumimoji="1" lang="en-US" altLang="ja-JP" dirty="0" smtClean="0"/>
          </a:p>
          <a:p>
            <a:r>
              <a:rPr kumimoji="1" lang="ja-JP" altLang="en-US" dirty="0" smtClean="0"/>
              <a:t>・ソースコードの内容を理解しなければならない</a:t>
            </a:r>
            <a:endParaRPr kumimoji="1" lang="en-US" altLang="ja-JP" dirty="0" smtClean="0"/>
          </a:p>
          <a:p>
            <a:r>
              <a:rPr kumimoji="1" lang="ja-JP" altLang="en-US" dirty="0" smtClean="0"/>
              <a:t>ということや</a:t>
            </a:r>
            <a:endParaRPr kumimoji="1" lang="en-US" altLang="ja-JP" dirty="0" smtClean="0"/>
          </a:p>
          <a:p>
            <a:r>
              <a:rPr kumimoji="1" lang="ja-JP" altLang="en-US" dirty="0" smtClean="0"/>
              <a:t>・再利用後にソースコードの修正が必要であるといったことが挙げられます</a:t>
            </a:r>
            <a:endParaRPr kumimoji="1" lang="en-US" altLang="ja-JP" dirty="0" smtClean="0"/>
          </a:p>
          <a:p>
            <a:endParaRPr kumimoji="1" lang="en-US" altLang="ja-JP" dirty="0" smtClean="0"/>
          </a:p>
          <a:p>
            <a:r>
              <a:rPr kumimoji="1" lang="ja-JP" altLang="en-US" dirty="0" smtClean="0"/>
              <a:t>テストコードの再利用については，これらの理由に加えてテスト対象のコードにも依存するということや，そもそも再利用の対象である類似コードペアが存在しないとできないので，テストコードの再利用も同様に難しいと考えます</a:t>
            </a:r>
            <a:endParaRPr kumimoji="1" lang="en-US" altLang="ja-JP" dirty="0" smtClean="0"/>
          </a:p>
          <a:p>
            <a:endParaRPr kumimoji="1" lang="en-US" altLang="ja-JP" dirty="0" smtClean="0"/>
          </a:p>
          <a:p>
            <a:r>
              <a:rPr kumimoji="1" lang="ja-JP" altLang="en-US" dirty="0" smtClean="0"/>
              <a:t>そのため，どのようなテストコードが類似コード間で再利用できるのかを明らかにすることがテストコード再利用において重要です．</a:t>
            </a:r>
            <a:endParaRPr kumimoji="1" lang="en-US" altLang="ja-JP" dirty="0" smtClean="0"/>
          </a:p>
          <a:p>
            <a:endParaRPr kumimoji="1" lang="en-US" altLang="ja-JP" dirty="0" smtClean="0"/>
          </a:p>
          <a:p>
            <a:r>
              <a:rPr kumimoji="1" lang="ja-JP" altLang="en-US" dirty="0" smtClean="0"/>
              <a:t>そこで本研究は，</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5</a:t>
            </a:fld>
            <a:endParaRPr kumimoji="1" lang="ja-JP" altLang="en-US"/>
          </a:p>
        </p:txBody>
      </p:sp>
    </p:spTree>
    <p:extLst>
      <p:ext uri="{BB962C8B-B14F-4D97-AF65-F5344CB8AC3E}">
        <p14:creationId xmlns:p14="http://schemas.microsoft.com/office/powerpoint/2010/main" val="28431603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そこで，本研究では類似コードペアをテストコードの有無によって</a:t>
            </a:r>
            <a:r>
              <a:rPr kumimoji="1" lang="en-US" altLang="ja-JP" dirty="0" smtClean="0"/>
              <a:t>3</a:t>
            </a:r>
            <a:r>
              <a:rPr kumimoji="1" lang="ja-JP" altLang="en-US" dirty="0" smtClean="0"/>
              <a:t>種類に分類し，その結果を基に以下の調査を行いました．</a:t>
            </a:r>
            <a:endParaRPr kumimoji="1" lang="en-US" altLang="ja-JP" dirty="0" smtClean="0"/>
          </a:p>
          <a:p>
            <a:endParaRPr kumimoji="1" lang="en-US" altLang="ja-JP" dirty="0" smtClean="0"/>
          </a:p>
          <a:p>
            <a:r>
              <a:rPr kumimoji="1" lang="ja-JP" altLang="en-US" dirty="0" smtClean="0"/>
              <a:t>まず，調査</a:t>
            </a:r>
            <a:r>
              <a:rPr kumimoji="1" lang="en-US" altLang="ja-JP" dirty="0" smtClean="0"/>
              <a:t>1</a:t>
            </a:r>
            <a:r>
              <a:rPr kumimoji="1" lang="ja-JP" altLang="en-US" dirty="0" smtClean="0"/>
              <a:t>では既存プロジェクトを対象にテストコードの再利用候補となる類似コードペアはどの程度存在するか</a:t>
            </a:r>
            <a:r>
              <a:rPr kumimoji="1" lang="ja-JP" altLang="en-US" smtClean="0"/>
              <a:t>調査します．</a:t>
            </a:r>
            <a:endParaRPr kumimoji="1" lang="en-US" altLang="ja-JP" dirty="0" smtClean="0"/>
          </a:p>
          <a:p>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この調査で，既存プロジェクト内で類似コード間のテスト再利用手法がどの程度有効なのかを明らかにしていきます．</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次に調査</a:t>
            </a:r>
            <a:r>
              <a:rPr lang="en-US" altLang="ja-JP" dirty="0" smtClean="0"/>
              <a:t>2</a:t>
            </a:r>
            <a:r>
              <a:rPr lang="ja-JP" altLang="en-US" dirty="0" smtClean="0"/>
              <a:t>では，</a:t>
            </a:r>
            <a:r>
              <a:rPr lang="ja-JP" altLang="en-US" sz="1200" dirty="0" smtClean="0"/>
              <a:t>両方のコード片にテストコードが存在する類似コードペアを対象に調査を行い，類似コードペアの類似度と対応するテストコードの類似度はどのような関係があるかを明らかにしていきます．</a:t>
            </a: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1200" dirty="0" smtClean="0"/>
              <a:t>これについては，類似コード間でテストコードを再利用はテスト対象コードの類似度に依存しているということで，類似コード間の類似度が高いほどテストが再利用できる可能性が高いと仮説を立てています</a:t>
            </a: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1200" dirty="0" smtClean="0"/>
              <a:t>テストコードの類似度が高ければ再利用できる可能性も高いと考えます</a:t>
            </a: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1200" dirty="0" smtClean="0"/>
              <a:t>これらの調査をするためにはじめに既存プロジェクト内の類似コードペアの分類を行います</a:t>
            </a: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6</a:t>
            </a:fld>
            <a:endParaRPr kumimoji="1" lang="ja-JP" altLang="en-US"/>
          </a:p>
        </p:txBody>
      </p:sp>
    </p:spTree>
    <p:extLst>
      <p:ext uri="{BB962C8B-B14F-4D97-AF65-F5344CB8AC3E}">
        <p14:creationId xmlns:p14="http://schemas.microsoft.com/office/powerpoint/2010/main" val="39023305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類似コードペアの分類手法の概要を紹介します</a:t>
            </a:r>
            <a:endParaRPr kumimoji="1" lang="en-US" altLang="ja-JP" dirty="0" smtClean="0"/>
          </a:p>
          <a:p>
            <a:endParaRPr kumimoji="1" lang="en-US" altLang="ja-JP" dirty="0" smtClean="0"/>
          </a:p>
          <a:p>
            <a:r>
              <a:rPr kumimoji="1" lang="ja-JP" altLang="en-US" dirty="0" smtClean="0"/>
              <a:t>類似コードペアの分類手法は，</a:t>
            </a:r>
            <a:r>
              <a:rPr kumimoji="1" lang="en-US" altLang="ja-JP" dirty="0" smtClean="0"/>
              <a:t>4</a:t>
            </a:r>
            <a:r>
              <a:rPr kumimoji="1" lang="ja-JP" altLang="en-US" dirty="0" err="1" smtClean="0"/>
              <a:t>つの</a:t>
            </a:r>
            <a:r>
              <a:rPr kumimoji="1" lang="ja-JP" altLang="en-US" dirty="0" smtClean="0"/>
              <a:t>ステップから構成されます．</a:t>
            </a:r>
            <a:endParaRPr kumimoji="1" lang="en-US" altLang="ja-JP" dirty="0" smtClean="0"/>
          </a:p>
          <a:p>
            <a:endParaRPr kumimoji="1" lang="en-US" altLang="ja-JP" dirty="0" smtClean="0"/>
          </a:p>
          <a:p>
            <a:r>
              <a:rPr kumimoji="1" lang="ja-JP" altLang="en-US" dirty="0" smtClean="0"/>
              <a:t>まず，前処理としてプロジェクト内からテストコードとテスト対象のコードを収集しておきます．</a:t>
            </a:r>
            <a:endParaRPr kumimoji="1" lang="en-US" altLang="ja-JP" dirty="0" smtClean="0"/>
          </a:p>
          <a:p>
            <a:endParaRPr kumimoji="1" lang="en-US" altLang="ja-JP" dirty="0" smtClean="0"/>
          </a:p>
          <a:p>
            <a:r>
              <a:rPr kumimoji="1" lang="ja-JP" altLang="en-US" dirty="0" smtClean="0"/>
              <a:t>次に</a:t>
            </a:r>
            <a:r>
              <a:rPr kumimoji="1" lang="en-US" altLang="ja-JP" dirty="0" smtClean="0"/>
              <a:t>step1</a:t>
            </a:r>
            <a:r>
              <a:rPr kumimoji="1" lang="ja-JP" altLang="en-US" dirty="0" smtClean="0"/>
              <a:t>ではプロジェクト内のテスト対象コードに対して，類似コードを検出します</a:t>
            </a:r>
            <a:endParaRPr kumimoji="1" lang="en-US" altLang="ja-JP" dirty="0" smtClean="0"/>
          </a:p>
          <a:p>
            <a:endParaRPr kumimoji="1" lang="en-US" altLang="ja-JP" dirty="0" smtClean="0"/>
          </a:p>
          <a:p>
            <a:r>
              <a:rPr kumimoji="1" lang="ja-JP" altLang="en-US" dirty="0" smtClean="0"/>
              <a:t>類似コード検出には，既存のツールを用いて行います．</a:t>
            </a:r>
            <a:endParaRPr kumimoji="1" lang="en-US" altLang="ja-JP" dirty="0" smtClean="0"/>
          </a:p>
          <a:p>
            <a:endParaRPr kumimoji="1" lang="en-US" altLang="ja-JP" dirty="0"/>
          </a:p>
          <a:p>
            <a:r>
              <a:rPr kumimoji="1" lang="ja-JP" altLang="en-US" dirty="0"/>
              <a:t>次</a:t>
            </a:r>
            <a:r>
              <a:rPr kumimoji="1" lang="ja-JP" altLang="en-US" dirty="0" smtClean="0"/>
              <a:t>に</a:t>
            </a:r>
            <a:r>
              <a:rPr kumimoji="1" lang="en-US" altLang="ja-JP" dirty="0" smtClean="0"/>
              <a:t>step2</a:t>
            </a:r>
            <a:r>
              <a:rPr kumimoji="1" lang="ja-JP" altLang="en-US" dirty="0" smtClean="0"/>
              <a:t>では，前処理で得られたテストコードと</a:t>
            </a:r>
            <a:r>
              <a:rPr kumimoji="1" lang="en-US" altLang="ja-JP" dirty="0" smtClean="0"/>
              <a:t>step1</a:t>
            </a:r>
            <a:r>
              <a:rPr kumimoji="1" lang="ja-JP" altLang="en-US" dirty="0" smtClean="0"/>
              <a:t>で得られた類似コードペアを入力として静的解析を行い，メソッド名などのコード内を情報を取得します．</a:t>
            </a:r>
            <a:endParaRPr kumimoji="1" lang="en-US" altLang="ja-JP" dirty="0" smtClean="0"/>
          </a:p>
          <a:p>
            <a:endParaRPr kumimoji="1" lang="en-US" altLang="ja-JP" dirty="0" smtClean="0"/>
          </a:p>
          <a:p>
            <a:r>
              <a:rPr kumimoji="1" lang="en-US" altLang="ja-JP" dirty="0" smtClean="0"/>
              <a:t>step3</a:t>
            </a:r>
            <a:r>
              <a:rPr kumimoji="1" lang="ja-JP" altLang="en-US" dirty="0" smtClean="0"/>
              <a:t>では</a:t>
            </a:r>
            <a:r>
              <a:rPr kumimoji="1" lang="en-US" altLang="ja-JP" dirty="0" smtClean="0"/>
              <a:t>step2</a:t>
            </a:r>
            <a:r>
              <a:rPr kumimoji="1" lang="ja-JP" altLang="en-US" dirty="0" smtClean="0"/>
              <a:t>で得られたコード内の情報を基に類似コードとテストコードの対応付けを行います．</a:t>
            </a:r>
            <a:endParaRPr kumimoji="1" lang="en-US" altLang="ja-JP" dirty="0" smtClean="0"/>
          </a:p>
          <a:p>
            <a:endParaRPr kumimoji="1" lang="en-US" altLang="ja-JP" dirty="0" smtClean="0"/>
          </a:p>
          <a:p>
            <a:r>
              <a:rPr kumimoji="1" lang="ja-JP" altLang="en-US" dirty="0" smtClean="0"/>
              <a:t>そして最後の</a:t>
            </a:r>
            <a:r>
              <a:rPr kumimoji="1" lang="en-US" altLang="ja-JP" dirty="0" smtClean="0"/>
              <a:t>step4</a:t>
            </a:r>
            <a:r>
              <a:rPr kumimoji="1" lang="ja-JP" altLang="en-US" dirty="0" smtClean="0"/>
              <a:t>では</a:t>
            </a:r>
            <a:r>
              <a:rPr kumimoji="1" lang="en-US" altLang="ja-JP" dirty="0" smtClean="0"/>
              <a:t>step3</a:t>
            </a:r>
            <a:r>
              <a:rPr kumimoji="1" lang="ja-JP" altLang="en-US" dirty="0" smtClean="0"/>
              <a:t>で作成された対応付け表を基にテストの有無によって類似コードペアを分類します</a:t>
            </a:r>
            <a:endParaRPr kumimoji="1" lang="en-US" altLang="ja-JP" dirty="0" smtClean="0"/>
          </a:p>
          <a:p>
            <a:endParaRPr kumimoji="1" lang="en-US" altLang="ja-JP" dirty="0" smtClean="0"/>
          </a:p>
          <a:p>
            <a:r>
              <a:rPr kumimoji="1" lang="ja-JP" altLang="en-US" dirty="0" smtClean="0"/>
              <a:t>次に各</a:t>
            </a:r>
            <a:r>
              <a:rPr kumimoji="1" lang="en-US" altLang="ja-JP" dirty="0" smtClean="0"/>
              <a:t>step</a:t>
            </a:r>
            <a:r>
              <a:rPr kumimoji="1" lang="ja-JP" altLang="en-US" dirty="0" smtClean="0"/>
              <a:t>について詳しく説明していきます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7</a:t>
            </a:fld>
            <a:endParaRPr kumimoji="1" lang="ja-JP" altLang="en-US"/>
          </a:p>
        </p:txBody>
      </p:sp>
    </p:spTree>
    <p:extLst>
      <p:ext uri="{BB962C8B-B14F-4D97-AF65-F5344CB8AC3E}">
        <p14:creationId xmlns:p14="http://schemas.microsoft.com/office/powerpoint/2010/main" val="1422041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前処理では，プロジェクト内のテストコードとテスト対象のプロダクションコードを収集します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本研究では，テストコードとして，</a:t>
            </a:r>
            <a:r>
              <a:rPr lang="en-US" altLang="ja-JP" dirty="0" smtClean="0"/>
              <a:t>Junit</a:t>
            </a:r>
            <a:r>
              <a:rPr lang="ja-JP" altLang="en-US" dirty="0" smtClean="0"/>
              <a:t>のテスティングフレームワークを用いた単体テストを対象とします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そして，</a:t>
            </a:r>
            <a:r>
              <a:rPr kumimoji="1" lang="en-US" altLang="ja-JP" dirty="0" smtClean="0"/>
              <a:t>Junit</a:t>
            </a:r>
            <a:r>
              <a:rPr kumimoji="1" lang="ja-JP" altLang="en-US" dirty="0" smtClean="0"/>
              <a:t>の命名規則に則って</a:t>
            </a:r>
            <a:r>
              <a:rPr lang="ja-JP" altLang="en-US" dirty="0" smtClean="0"/>
              <a:t>プロジェクト内のファイル名の先頭または末尾に</a:t>
            </a:r>
            <a:r>
              <a:rPr lang="en-US" altLang="ja-JP" dirty="0" smtClean="0"/>
              <a:t>”Test”</a:t>
            </a:r>
            <a:r>
              <a:rPr lang="ja-JP" altLang="en-US" dirty="0" smtClean="0"/>
              <a:t>という文字列が含まれるファイルをすべて収集します．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テスト対象のコードの収集でも，命名規則に従って</a:t>
            </a:r>
            <a:r>
              <a:rPr lang="en-US" altLang="ja-JP" dirty="0" smtClean="0">
                <a:latin typeface="メイリオ" panose="020B0604030504040204" pitchFamily="50" charset="-128"/>
                <a:ea typeface="メイリオ" panose="020B0604030504040204" pitchFamily="50" charset="-128"/>
              </a:rPr>
              <a:t>”</a:t>
            </a:r>
            <a:r>
              <a:rPr lang="en-US" altLang="ja-JP" dirty="0" smtClean="0"/>
              <a:t>Test</a:t>
            </a:r>
            <a:r>
              <a:rPr lang="en-US" altLang="ja-JP" dirty="0" smtClean="0">
                <a:latin typeface="メイリオ" panose="020B0604030504040204" pitchFamily="50" charset="-128"/>
                <a:ea typeface="メイリオ" panose="020B0604030504040204" pitchFamily="50" charset="-128"/>
              </a:rPr>
              <a:t>”</a:t>
            </a:r>
            <a:r>
              <a:rPr lang="ja-JP" altLang="en-US" dirty="0" smtClean="0"/>
              <a:t>が含まれるファイル名から</a:t>
            </a:r>
            <a:r>
              <a:rPr lang="en-US" altLang="ja-JP" dirty="0" smtClean="0">
                <a:latin typeface="メイリオ" panose="020B0604030504040204" pitchFamily="50" charset="-128"/>
                <a:ea typeface="メイリオ" panose="020B0604030504040204" pitchFamily="50" charset="-128"/>
              </a:rPr>
              <a:t>”</a:t>
            </a:r>
            <a:r>
              <a:rPr lang="en-US" altLang="ja-JP" dirty="0" smtClean="0"/>
              <a:t>Test</a:t>
            </a:r>
            <a:r>
              <a:rPr lang="en-US" altLang="ja-JP" dirty="0" smtClean="0">
                <a:latin typeface="メイリオ" panose="020B0604030504040204" pitchFamily="50" charset="-128"/>
                <a:ea typeface="メイリオ" panose="020B0604030504040204" pitchFamily="50" charset="-128"/>
              </a:rPr>
              <a:t>”</a:t>
            </a:r>
            <a:r>
              <a:rPr lang="ja-JP" altLang="en-US" dirty="0" smtClean="0"/>
              <a:t>を除いたファイル名を持つソースコードをテスト対象のプロダクションコードとしてプロジェクト内から収集します</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この</a:t>
            </a:r>
            <a:r>
              <a:rPr lang="ja-JP" altLang="en-US" dirty="0" err="1" smtClean="0"/>
              <a:t>時てテストコードと</a:t>
            </a:r>
            <a:r>
              <a:rPr lang="ja-JP" altLang="en-US" dirty="0" smtClean="0"/>
              <a:t>テスト対象のプロダクションコードの関係はこのようになります．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smtClean="0"/>
              <a:t>“Test</a:t>
            </a:r>
            <a:r>
              <a:rPr lang="en-US" altLang="ja-JP" dirty="0" smtClean="0">
                <a:latin typeface="メイリオ" panose="020B0604030504040204" pitchFamily="50" charset="-128"/>
                <a:ea typeface="メイリオ" panose="020B0604030504040204" pitchFamily="50" charset="-128"/>
              </a:rPr>
              <a:t>”</a:t>
            </a:r>
            <a:r>
              <a:rPr lang="ja-JP" altLang="en-US" dirty="0" smtClean="0"/>
              <a:t>の文字列が含まれるファイル名から</a:t>
            </a:r>
            <a:r>
              <a:rPr lang="en-US" altLang="ja-JP" dirty="0" smtClean="0">
                <a:latin typeface="メイリオ" panose="020B0604030504040204" pitchFamily="50" charset="-128"/>
                <a:ea typeface="メイリオ" panose="020B0604030504040204" pitchFamily="50" charset="-128"/>
              </a:rPr>
              <a:t>”</a:t>
            </a:r>
            <a:r>
              <a:rPr lang="en-US" altLang="ja-JP" dirty="0" smtClean="0"/>
              <a:t>Test</a:t>
            </a:r>
            <a:r>
              <a:rPr lang="en-US" altLang="ja-JP" dirty="0" smtClean="0">
                <a:latin typeface="メイリオ" panose="020B0604030504040204" pitchFamily="50" charset="-128"/>
                <a:ea typeface="メイリオ" panose="020B0604030504040204" pitchFamily="50" charset="-128"/>
              </a:rPr>
              <a:t>”</a:t>
            </a:r>
            <a:r>
              <a:rPr lang="ja-JP" altLang="en-US" dirty="0" smtClean="0"/>
              <a:t>を除いたファイル名を持つソースコードをテスト対象のプロダクションコードとする</a:t>
            </a:r>
            <a:endParaRPr lang="en-US" altLang="ja-JP" dirty="0" smtClean="0"/>
          </a:p>
          <a:p>
            <a:endParaRPr kumimoji="1" lang="en-US" altLang="ja-JP" dirty="0" smtClean="0"/>
          </a:p>
          <a:p>
            <a:endParaRPr kumimoji="1" lang="en-US" altLang="ja-JP" dirty="0" smtClean="0"/>
          </a:p>
          <a:p>
            <a:r>
              <a:rPr kumimoji="1" lang="ja-JP" altLang="en-US" dirty="0" smtClean="0"/>
              <a:t>調査手順の前に，プロジェクト内の類似コード検出とテストファイルの収集を実施します．</a:t>
            </a:r>
            <a:endParaRPr kumimoji="1" lang="en-US" altLang="ja-JP" dirty="0" smtClean="0"/>
          </a:p>
          <a:p>
            <a:endParaRPr kumimoji="1" lang="en-US" altLang="ja-JP" dirty="0" smtClean="0"/>
          </a:p>
          <a:p>
            <a:r>
              <a:rPr kumimoji="1" lang="ja-JP" altLang="en-US" dirty="0" smtClean="0"/>
              <a:t>本研究では，類似コード検出ツールとして</a:t>
            </a:r>
            <a:r>
              <a:rPr kumimoji="1" lang="en-US" altLang="ja-JP" dirty="0" err="1" smtClean="0"/>
              <a:t>Nicad</a:t>
            </a:r>
            <a:r>
              <a:rPr kumimoji="1" lang="ja-JP" altLang="en-US" dirty="0" smtClean="0"/>
              <a:t>を使用しました．</a:t>
            </a:r>
            <a:r>
              <a:rPr kumimoji="1" lang="en-US" altLang="ja-JP" dirty="0" err="1" smtClean="0"/>
              <a:t>Nicad</a:t>
            </a:r>
            <a:r>
              <a:rPr kumimoji="1" lang="ja-JP" altLang="en-US" dirty="0" smtClean="0"/>
              <a:t>は解析対象のコードのレイアウトを変換させることで再現率が高く正確な類似コードを検出できるツールである</a:t>
            </a:r>
            <a:endParaRPr kumimoji="1" lang="en-US" altLang="ja-JP" dirty="0" smtClean="0"/>
          </a:p>
          <a:p>
            <a:endParaRPr kumimoji="1" lang="en-US" altLang="ja-JP" dirty="0" smtClean="0"/>
          </a:p>
          <a:p>
            <a:r>
              <a:rPr kumimoji="1" lang="ja-JP" altLang="en-US" dirty="0" smtClean="0"/>
              <a:t>この</a:t>
            </a:r>
            <a:r>
              <a:rPr kumimoji="1" lang="en-US" altLang="ja-JP" dirty="0" err="1" smtClean="0"/>
              <a:t>Nicad</a:t>
            </a:r>
            <a:r>
              <a:rPr kumimoji="1" lang="ja-JP" altLang="en-US" dirty="0" smtClean="0"/>
              <a:t>の標準の検出設定で検出を行い，さらにテストの再利用をする必要のない機能的に無意味な類似コードを削除する処理を行いました．</a:t>
            </a:r>
            <a:endParaRPr kumimoji="1" lang="en-US" altLang="ja-JP" dirty="0" smtClean="0"/>
          </a:p>
          <a:p>
            <a:endParaRPr kumimoji="1" lang="en-US" altLang="ja-JP" dirty="0" smtClean="0"/>
          </a:p>
          <a:p>
            <a:r>
              <a:rPr kumimoji="1" lang="en-US" altLang="ja-JP" dirty="0" smtClean="0"/>
              <a:t>2</a:t>
            </a:r>
            <a:r>
              <a:rPr kumimoji="1" lang="ja-JP" altLang="en-US" dirty="0" err="1" smtClean="0"/>
              <a:t>つの</a:t>
            </a:r>
            <a:r>
              <a:rPr kumimoji="1" lang="ja-JP" altLang="en-US" dirty="0" smtClean="0"/>
              <a:t>目の前処理として，プロジェクト内のテストファイルの収集を行います．</a:t>
            </a:r>
            <a:endParaRPr kumimoji="1" lang="en-US" altLang="ja-JP" dirty="0" smtClean="0"/>
          </a:p>
          <a:p>
            <a:endParaRPr kumimoji="1" lang="en-US" altLang="ja-JP" dirty="0" smtClean="0"/>
          </a:p>
          <a:p>
            <a:r>
              <a:rPr kumimoji="1" lang="ja-JP" altLang="en-US" dirty="0" smtClean="0"/>
              <a:t>本研究では，</a:t>
            </a:r>
            <a:r>
              <a:rPr kumimoji="1" lang="en-US" altLang="ja-JP" dirty="0" smtClean="0"/>
              <a:t>Junit</a:t>
            </a:r>
            <a:r>
              <a:rPr kumimoji="1" lang="ja-JP" altLang="en-US" dirty="0" smtClean="0"/>
              <a:t>のテスティングフレームワークを使用した単体テストを対象としています．</a:t>
            </a:r>
            <a:endParaRPr kumimoji="1" lang="en-US" altLang="ja-JP" dirty="0" smtClean="0"/>
          </a:p>
          <a:p>
            <a:endParaRPr kumimoji="1" lang="en-US" altLang="ja-JP" dirty="0" smtClean="0"/>
          </a:p>
          <a:p>
            <a:r>
              <a:rPr kumimoji="1" lang="ja-JP" altLang="en-US" dirty="0" smtClean="0"/>
              <a:t>で，</a:t>
            </a:r>
            <a:r>
              <a:rPr kumimoji="1" lang="en-US" altLang="ja-JP" dirty="0" smtClean="0"/>
              <a:t>JUnit</a:t>
            </a:r>
            <a:r>
              <a:rPr kumimoji="1" lang="ja-JP" altLang="en-US" dirty="0" smtClean="0"/>
              <a:t>の命名規則に則って，</a:t>
            </a:r>
            <a:r>
              <a:rPr kumimoji="1" lang="en-US" altLang="ja-JP" dirty="0" smtClean="0"/>
              <a:t>~~</a:t>
            </a:r>
          </a:p>
          <a:p>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8</a:t>
            </a:fld>
            <a:endParaRPr kumimoji="1" lang="ja-JP" altLang="en-US"/>
          </a:p>
        </p:txBody>
      </p:sp>
    </p:spTree>
    <p:extLst>
      <p:ext uri="{BB962C8B-B14F-4D97-AF65-F5344CB8AC3E}">
        <p14:creationId xmlns:p14="http://schemas.microsoft.com/office/powerpoint/2010/main" val="41761021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Step1</a:t>
            </a:r>
            <a:r>
              <a:rPr kumimoji="1" lang="ja-JP" altLang="en-US" dirty="0" smtClean="0"/>
              <a:t>では，テスト対象のコードに対して類似コードを検出します</a:t>
            </a:r>
            <a:endParaRPr kumimoji="1" lang="en-US" altLang="ja-JP" dirty="0" smtClean="0"/>
          </a:p>
          <a:p>
            <a:endParaRPr kumimoji="1" lang="en-US" altLang="ja-JP" dirty="0" smtClean="0"/>
          </a:p>
          <a:p>
            <a:r>
              <a:rPr kumimoji="1" lang="ja-JP" altLang="en-US" dirty="0" smtClean="0"/>
              <a:t>本研究では，類似コード検索ツールとして</a:t>
            </a:r>
            <a:r>
              <a:rPr kumimoji="1" lang="en-US" altLang="ja-JP" dirty="0" err="1" smtClean="0"/>
              <a:t>Nicad</a:t>
            </a:r>
            <a:r>
              <a:rPr kumimoji="1" lang="ja-JP" altLang="en-US" dirty="0" smtClean="0"/>
              <a:t>を使用します</a:t>
            </a:r>
            <a:endParaRPr kumimoji="1" lang="en-US" altLang="ja-JP" dirty="0" smtClean="0"/>
          </a:p>
          <a:p>
            <a:endParaRPr kumimoji="1" lang="en-US" altLang="ja-JP" dirty="0" smtClean="0"/>
          </a:p>
          <a:p>
            <a:r>
              <a:rPr kumimoji="1" lang="en-US" altLang="ja-JP" dirty="0" err="1" smtClean="0"/>
              <a:t>Nicad</a:t>
            </a:r>
            <a:r>
              <a:rPr kumimoji="1" lang="ja-JP" altLang="en-US" dirty="0" smtClean="0"/>
              <a:t>は，検索対象のソースコードのレイアウト統一的に変換させ行単位でソースコードを比較し類似コードを検出するツールであり，この手法によって高精度・高再現率の類似コードの検出を実現しています</a:t>
            </a:r>
            <a:endParaRPr kumimoji="1" lang="en-US" altLang="ja-JP" dirty="0" smtClean="0"/>
          </a:p>
          <a:p>
            <a:endParaRPr kumimoji="1" lang="en-US" altLang="ja-JP" dirty="0" smtClean="0"/>
          </a:p>
          <a:p>
            <a:r>
              <a:rPr kumimoji="1" lang="ja-JP" altLang="en-US" dirty="0" smtClean="0"/>
              <a:t>で，</a:t>
            </a:r>
            <a:r>
              <a:rPr kumimoji="1" lang="en-US" altLang="ja-JP" dirty="0" err="1" smtClean="0"/>
              <a:t>Nicad</a:t>
            </a:r>
            <a:r>
              <a:rPr kumimoji="1" lang="ja-JP" altLang="en-US" dirty="0" smtClean="0"/>
              <a:t>の標準の検索設定でテスト対象のコードに対して実行するとこのような類似コードペアを検出することができました</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9</a:t>
            </a:fld>
            <a:endParaRPr kumimoji="1" lang="ja-JP" altLang="en-US" dirty="0"/>
          </a:p>
        </p:txBody>
      </p:sp>
    </p:spTree>
    <p:extLst>
      <p:ext uri="{BB962C8B-B14F-4D97-AF65-F5344CB8AC3E}">
        <p14:creationId xmlns:p14="http://schemas.microsoft.com/office/powerpoint/2010/main" val="6595200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atin typeface="ＭＳ Ｐゴシック" panose="020B0600070205080204" pitchFamily="50" charset="-128"/>
                <a:ea typeface="ＭＳ Ｐゴシック" panose="020B0600070205080204" pitchFamily="50" charset="-128"/>
              </a:defRPr>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atin typeface="ＭＳ Ｐゴシック" panose="020B0600070205080204" pitchFamily="50" charset="-128"/>
                <a:ea typeface="ＭＳ Ｐゴシック" panose="020B060007020508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E69C4259-2FE3-4942-AE03-040F194F60CC}" type="datetime1">
              <a:rPr kumimoji="1" lang="ja-JP" altLang="en-US" smtClean="0"/>
              <a:t>2019/9/22</a:t>
            </a:fld>
            <a:endParaRPr kumimoji="1" lang="ja-JP" altLang="en-US" dirty="0"/>
          </a:p>
        </p:txBody>
      </p:sp>
      <p:sp>
        <p:nvSpPr>
          <p:cNvPr id="5" name="フッター プレースホルダー 4"/>
          <p:cNvSpPr>
            <a:spLocks noGrp="1"/>
          </p:cNvSpPr>
          <p:nvPr>
            <p:ph type="ftr" sz="quarter" idx="11"/>
          </p:nvPr>
        </p:nvSpPr>
        <p:spPr/>
        <p:txBody>
          <a:bodyPr/>
          <a:lstStyle/>
          <a:p>
            <a:endParaRPr kumimoji="1" lang="ja-JP" altLang="en-US" dirty="0"/>
          </a:p>
        </p:txBody>
      </p:sp>
      <p:sp>
        <p:nvSpPr>
          <p:cNvPr id="6" name="スライド番号プレースホルダー 5"/>
          <p:cNvSpPr>
            <a:spLocks noGrp="1"/>
          </p:cNvSpPr>
          <p:nvPr>
            <p:ph type="sldNum" sz="quarter" idx="12"/>
          </p:nvPr>
        </p:nvSpPr>
        <p:spPr>
          <a:xfrm>
            <a:off x="9211631" y="6356350"/>
            <a:ext cx="2743200" cy="365125"/>
          </a:xfrm>
        </p:spPr>
        <p:txBody>
          <a:bodyPr/>
          <a:lstStyle>
            <a:lvl1pPr>
              <a:defRPr sz="1600" b="1"/>
            </a:lvl1pPr>
          </a:lstStyle>
          <a:p>
            <a:fld id="{BA258462-179E-4B38-91EE-44DE7242CE39}" type="slidenum">
              <a:rPr lang="ja-JP" altLang="en-US" smtClean="0"/>
              <a:pPr/>
              <a:t>‹#›</a:t>
            </a:fld>
            <a:endParaRPr lang="ja-JP" altLang="en-US" dirty="0"/>
          </a:p>
        </p:txBody>
      </p:sp>
    </p:spTree>
    <p:extLst>
      <p:ext uri="{BB962C8B-B14F-4D97-AF65-F5344CB8AC3E}">
        <p14:creationId xmlns:p14="http://schemas.microsoft.com/office/powerpoint/2010/main" val="249364191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87B7A577-C838-4D89-9F91-5664D0B31D3F}" type="datetime1">
              <a:rPr kumimoji="1" lang="ja-JP" altLang="en-US" smtClean="0"/>
              <a:t>2019/9/22</a:t>
            </a:fld>
            <a:endParaRPr kumimoji="1" lang="ja-JP" altLang="en-US" dirty="0"/>
          </a:p>
        </p:txBody>
      </p:sp>
      <p:sp>
        <p:nvSpPr>
          <p:cNvPr id="5" name="フッター プレースホルダー 4"/>
          <p:cNvSpPr>
            <a:spLocks noGrp="1"/>
          </p:cNvSpPr>
          <p:nvPr>
            <p:ph type="ftr" sz="quarter" idx="11"/>
          </p:nvPr>
        </p:nvSpPr>
        <p:spPr/>
        <p:txBody>
          <a:bodyPr/>
          <a:lstStyle/>
          <a:p>
            <a:endParaRPr kumimoji="1" lang="ja-JP" altLang="en-US" dirty="0"/>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2056286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CA78E510-ECE7-4CAF-8986-8A6A5A89E87D}" type="datetime1">
              <a:rPr kumimoji="1" lang="ja-JP" altLang="en-US" smtClean="0"/>
              <a:t>2019/9/22</a:t>
            </a:fld>
            <a:endParaRPr kumimoji="1" lang="ja-JP" altLang="en-US" dirty="0"/>
          </a:p>
        </p:txBody>
      </p:sp>
      <p:sp>
        <p:nvSpPr>
          <p:cNvPr id="5" name="フッター プレースホルダー 4"/>
          <p:cNvSpPr>
            <a:spLocks noGrp="1"/>
          </p:cNvSpPr>
          <p:nvPr>
            <p:ph type="ftr" sz="quarter" idx="11"/>
          </p:nvPr>
        </p:nvSpPr>
        <p:spPr/>
        <p:txBody>
          <a:bodyPr/>
          <a:lstStyle/>
          <a:p>
            <a:endParaRPr kumimoji="1" lang="ja-JP" altLang="en-US" dirty="0"/>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1894355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306"/>
            <a:ext cx="10515600" cy="1325563"/>
          </a:xfrm>
        </p:spPr>
        <p:txBody>
          <a:bodyPr/>
          <a:lstStyle>
            <a:lvl1pPr>
              <a:defRPr>
                <a:latin typeface="ＭＳ Ｐゴシック" panose="020B0600070205080204" pitchFamily="50" charset="-128"/>
                <a:ea typeface="ＭＳ Ｐゴシック" panose="020B0600070205080204" pitchFamily="50" charset="-128"/>
              </a:defRPr>
            </a:lvl1pPr>
          </a:lstStyle>
          <a:p>
            <a:r>
              <a:rPr kumimoji="1" lang="ja-JP" altLang="en-US" dirty="0" smtClean="0"/>
              <a:t>マスター タイトルの書式設定</a:t>
            </a:r>
            <a:endParaRPr kumimoji="1" lang="ja-JP" altLang="en-US" dirty="0"/>
          </a:p>
        </p:txBody>
      </p:sp>
      <p:sp>
        <p:nvSpPr>
          <p:cNvPr id="3" name="コンテンツ プレースホルダー 2"/>
          <p:cNvSpPr>
            <a:spLocks noGrp="1"/>
          </p:cNvSpPr>
          <p:nvPr>
            <p:ph idx="1"/>
          </p:nvPr>
        </p:nvSpPr>
        <p:spPr/>
        <p:txBody>
          <a:bodyPr/>
          <a:lstStyle>
            <a:lvl1pPr>
              <a:defRPr>
                <a:latin typeface="ＭＳ Ｐゴシック" panose="020B0600070205080204" pitchFamily="50" charset="-128"/>
                <a:ea typeface="ＭＳ Ｐゴシック" panose="020B0600070205080204" pitchFamily="50" charset="-128"/>
              </a:defRPr>
            </a:lvl1pPr>
            <a:lvl2pPr>
              <a:defRPr>
                <a:latin typeface="ＭＳ Ｐゴシック" panose="020B0600070205080204" pitchFamily="50" charset="-128"/>
                <a:ea typeface="ＭＳ Ｐゴシック" panose="020B0600070205080204" pitchFamily="50" charset="-128"/>
              </a:defRPr>
            </a:lvl2pPr>
            <a:lvl3pPr>
              <a:defRPr>
                <a:latin typeface="ＭＳ Ｐゴシック" panose="020B0600070205080204" pitchFamily="50" charset="-128"/>
                <a:ea typeface="ＭＳ Ｐゴシック" panose="020B0600070205080204" pitchFamily="50" charset="-128"/>
              </a:defRPr>
            </a:lvl3pPr>
            <a:lvl4pPr>
              <a:defRPr>
                <a:latin typeface="ＭＳ Ｐゴシック" panose="020B0600070205080204" pitchFamily="50" charset="-128"/>
                <a:ea typeface="ＭＳ Ｐゴシック" panose="020B0600070205080204" pitchFamily="50" charset="-128"/>
              </a:defRPr>
            </a:lvl4pPr>
            <a:lvl5pPr>
              <a:defRPr>
                <a:latin typeface="ＭＳ Ｐゴシック" panose="020B0600070205080204" pitchFamily="50" charset="-128"/>
                <a:ea typeface="ＭＳ Ｐゴシック" panose="020B0600070205080204" pitchFamily="50" charset="-128"/>
              </a:defRPr>
            </a:lvl5pPr>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4" name="日付プレースホルダー 3"/>
          <p:cNvSpPr>
            <a:spLocks noGrp="1"/>
          </p:cNvSpPr>
          <p:nvPr>
            <p:ph type="dt" sz="half" idx="10"/>
          </p:nvPr>
        </p:nvSpPr>
        <p:spPr/>
        <p:txBody>
          <a:bodyPr/>
          <a:lstStyle/>
          <a:p>
            <a:fld id="{17159A5E-0128-468D-A565-8BB942AAFC06}" type="datetime1">
              <a:rPr kumimoji="1" lang="ja-JP" altLang="en-US" smtClean="0"/>
              <a:t>2019/9/22</a:t>
            </a:fld>
            <a:endParaRPr kumimoji="1" lang="ja-JP" altLang="en-US" dirty="0"/>
          </a:p>
        </p:txBody>
      </p:sp>
      <p:sp>
        <p:nvSpPr>
          <p:cNvPr id="5" name="フッター プレースホルダー 4"/>
          <p:cNvSpPr>
            <a:spLocks noGrp="1"/>
          </p:cNvSpPr>
          <p:nvPr>
            <p:ph type="ftr" sz="quarter" idx="11"/>
          </p:nvPr>
        </p:nvSpPr>
        <p:spPr/>
        <p:txBody>
          <a:bodyPr/>
          <a:lstStyle/>
          <a:p>
            <a:endParaRPr kumimoji="1" lang="ja-JP" altLang="en-US" dirty="0"/>
          </a:p>
        </p:txBody>
      </p:sp>
      <p:sp>
        <p:nvSpPr>
          <p:cNvPr id="6" name="スライド番号プレースホルダー 5"/>
          <p:cNvSpPr>
            <a:spLocks noGrp="1"/>
          </p:cNvSpPr>
          <p:nvPr>
            <p:ph type="sldNum" sz="quarter" idx="12"/>
          </p:nvPr>
        </p:nvSpPr>
        <p:spPr>
          <a:xfrm>
            <a:off x="9257872" y="6356350"/>
            <a:ext cx="2743200" cy="365125"/>
          </a:xfrm>
        </p:spPr>
        <p:txBody>
          <a:bodyPr/>
          <a:lstStyle>
            <a:lvl1pPr>
              <a:defRPr sz="1600" b="1"/>
            </a:lvl1pPr>
          </a:lstStyle>
          <a:p>
            <a:fld id="{BA258462-179E-4B38-91EE-44DE7242CE39}" type="slidenum">
              <a:rPr lang="ja-JP" altLang="en-US" smtClean="0"/>
              <a:pPr/>
              <a:t>‹#›</a:t>
            </a:fld>
            <a:endParaRPr lang="ja-JP" altLang="en-US" dirty="0"/>
          </a:p>
        </p:txBody>
      </p:sp>
    </p:spTree>
    <p:extLst>
      <p:ext uri="{BB962C8B-B14F-4D97-AF65-F5344CB8AC3E}">
        <p14:creationId xmlns:p14="http://schemas.microsoft.com/office/powerpoint/2010/main" val="211526803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82F3CB3C-1867-42D1-9859-03D05958DC22}" type="datetime1">
              <a:rPr kumimoji="1" lang="ja-JP" altLang="en-US" smtClean="0"/>
              <a:t>2019/9/22</a:t>
            </a:fld>
            <a:endParaRPr kumimoji="1" lang="ja-JP" altLang="en-US" dirty="0"/>
          </a:p>
        </p:txBody>
      </p:sp>
      <p:sp>
        <p:nvSpPr>
          <p:cNvPr id="5" name="フッター プレースホルダー 4"/>
          <p:cNvSpPr>
            <a:spLocks noGrp="1"/>
          </p:cNvSpPr>
          <p:nvPr>
            <p:ph type="ftr" sz="quarter" idx="11"/>
          </p:nvPr>
        </p:nvSpPr>
        <p:spPr/>
        <p:txBody>
          <a:bodyPr/>
          <a:lstStyle/>
          <a:p>
            <a:endParaRPr kumimoji="1" lang="ja-JP" altLang="en-US" dirty="0"/>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1191760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37F1F171-E9DF-45CD-B6D1-2D2353B9B7DA}" type="datetime1">
              <a:rPr kumimoji="1" lang="ja-JP" altLang="en-US" smtClean="0"/>
              <a:t>2019/9/22</a:t>
            </a:fld>
            <a:endParaRPr kumimoji="1" lang="ja-JP" altLang="en-US" dirty="0"/>
          </a:p>
        </p:txBody>
      </p:sp>
      <p:sp>
        <p:nvSpPr>
          <p:cNvPr id="6" name="フッター プレースホルダー 5"/>
          <p:cNvSpPr>
            <a:spLocks noGrp="1"/>
          </p:cNvSpPr>
          <p:nvPr>
            <p:ph type="ftr" sz="quarter" idx="11"/>
          </p:nvPr>
        </p:nvSpPr>
        <p:spPr/>
        <p:txBody>
          <a:bodyPr/>
          <a:lstStyle/>
          <a:p>
            <a:endParaRPr kumimoji="1" lang="ja-JP" altLang="en-US" dirty="0"/>
          </a:p>
        </p:txBody>
      </p:sp>
      <p:sp>
        <p:nvSpPr>
          <p:cNvPr id="7" name="スライド番号プレースホルダー 6"/>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1685919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7547334F-C749-4370-9852-E5BFE046E6DC}" type="datetime1">
              <a:rPr kumimoji="1" lang="ja-JP" altLang="en-US" smtClean="0"/>
              <a:t>2019/9/22</a:t>
            </a:fld>
            <a:endParaRPr kumimoji="1" lang="ja-JP" altLang="en-US" dirty="0"/>
          </a:p>
        </p:txBody>
      </p:sp>
      <p:sp>
        <p:nvSpPr>
          <p:cNvPr id="8" name="フッター プレースホルダー 7"/>
          <p:cNvSpPr>
            <a:spLocks noGrp="1"/>
          </p:cNvSpPr>
          <p:nvPr>
            <p:ph type="ftr" sz="quarter" idx="11"/>
          </p:nvPr>
        </p:nvSpPr>
        <p:spPr/>
        <p:txBody>
          <a:bodyPr/>
          <a:lstStyle/>
          <a:p>
            <a:endParaRPr kumimoji="1" lang="ja-JP" altLang="en-US" dirty="0"/>
          </a:p>
        </p:txBody>
      </p:sp>
      <p:sp>
        <p:nvSpPr>
          <p:cNvPr id="9" name="スライド番号プレースホルダー 8"/>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475586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7E6DE877-2DBF-4226-90CF-7B510D74BA3D}" type="datetime1">
              <a:rPr kumimoji="1" lang="ja-JP" altLang="en-US" smtClean="0"/>
              <a:t>2019/9/22</a:t>
            </a:fld>
            <a:endParaRPr kumimoji="1" lang="ja-JP" altLang="en-US" dirty="0"/>
          </a:p>
        </p:txBody>
      </p:sp>
      <p:sp>
        <p:nvSpPr>
          <p:cNvPr id="4" name="フッター プレースホルダー 3"/>
          <p:cNvSpPr>
            <a:spLocks noGrp="1"/>
          </p:cNvSpPr>
          <p:nvPr>
            <p:ph type="ftr" sz="quarter" idx="11"/>
          </p:nvPr>
        </p:nvSpPr>
        <p:spPr/>
        <p:txBody>
          <a:bodyPr/>
          <a:lstStyle/>
          <a:p>
            <a:endParaRPr kumimoji="1" lang="ja-JP" altLang="en-US" dirty="0"/>
          </a:p>
        </p:txBody>
      </p:sp>
      <p:sp>
        <p:nvSpPr>
          <p:cNvPr id="5" name="スライド番号プレースホルダー 4"/>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3319995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18B51223-252A-4B34-9ABF-59B1D5A7C73F}" type="datetime1">
              <a:rPr kumimoji="1" lang="ja-JP" altLang="en-US" smtClean="0"/>
              <a:t>2019/9/22</a:t>
            </a:fld>
            <a:endParaRPr kumimoji="1" lang="ja-JP" altLang="en-US" dirty="0"/>
          </a:p>
        </p:txBody>
      </p:sp>
      <p:sp>
        <p:nvSpPr>
          <p:cNvPr id="3" name="フッター プレースホルダー 2"/>
          <p:cNvSpPr>
            <a:spLocks noGrp="1"/>
          </p:cNvSpPr>
          <p:nvPr>
            <p:ph type="ftr" sz="quarter" idx="11"/>
          </p:nvPr>
        </p:nvSpPr>
        <p:spPr/>
        <p:txBody>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4208574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8248D0CD-EF07-48F1-99A6-872D4CCEFE0B}" type="datetime1">
              <a:rPr kumimoji="1" lang="ja-JP" altLang="en-US" smtClean="0"/>
              <a:t>2019/9/22</a:t>
            </a:fld>
            <a:endParaRPr kumimoji="1" lang="ja-JP" altLang="en-US" dirty="0"/>
          </a:p>
        </p:txBody>
      </p:sp>
      <p:sp>
        <p:nvSpPr>
          <p:cNvPr id="6" name="フッター プレースホルダー 5"/>
          <p:cNvSpPr>
            <a:spLocks noGrp="1"/>
          </p:cNvSpPr>
          <p:nvPr>
            <p:ph type="ftr" sz="quarter" idx="11"/>
          </p:nvPr>
        </p:nvSpPr>
        <p:spPr/>
        <p:txBody>
          <a:bodyPr/>
          <a:lstStyle/>
          <a:p>
            <a:endParaRPr kumimoji="1" lang="ja-JP" altLang="en-US" dirty="0"/>
          </a:p>
        </p:txBody>
      </p:sp>
      <p:sp>
        <p:nvSpPr>
          <p:cNvPr id="7" name="スライド番号プレースホルダー 6"/>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2797671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dirty="0"/>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D4199F0C-2971-427C-B9E3-359A246850C5}" type="datetime1">
              <a:rPr kumimoji="1" lang="ja-JP" altLang="en-US" smtClean="0"/>
              <a:t>2019/9/22</a:t>
            </a:fld>
            <a:endParaRPr kumimoji="1" lang="ja-JP" altLang="en-US" dirty="0"/>
          </a:p>
        </p:txBody>
      </p:sp>
      <p:sp>
        <p:nvSpPr>
          <p:cNvPr id="6" name="フッター プレースホルダー 5"/>
          <p:cNvSpPr>
            <a:spLocks noGrp="1"/>
          </p:cNvSpPr>
          <p:nvPr>
            <p:ph type="ftr" sz="quarter" idx="11"/>
          </p:nvPr>
        </p:nvSpPr>
        <p:spPr/>
        <p:txBody>
          <a:bodyPr/>
          <a:lstStyle/>
          <a:p>
            <a:endParaRPr kumimoji="1" lang="ja-JP" altLang="en-US" dirty="0"/>
          </a:p>
        </p:txBody>
      </p:sp>
      <p:sp>
        <p:nvSpPr>
          <p:cNvPr id="7" name="スライド番号プレースホルダー 6"/>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4006874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6BE637-9017-49FF-93AF-9191A93367BF}" type="datetime1">
              <a:rPr kumimoji="1" lang="ja-JP" altLang="en-US" smtClean="0"/>
              <a:t>2019/9/22</a:t>
            </a:fld>
            <a:endParaRPr kumimoji="1" lang="ja-JP" altLang="en-US" dirty="0"/>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dirty="0"/>
          </a:p>
        </p:txBody>
      </p:sp>
      <p:sp>
        <p:nvSpPr>
          <p:cNvPr id="6" name="スライド番号プレースホルダー 5"/>
          <p:cNvSpPr>
            <a:spLocks noGrp="1"/>
          </p:cNvSpPr>
          <p:nvPr>
            <p:ph type="sldNum" sz="quarter" idx="4"/>
          </p:nvPr>
        </p:nvSpPr>
        <p:spPr>
          <a:xfrm>
            <a:off x="9242461" y="6356350"/>
            <a:ext cx="2743200" cy="365125"/>
          </a:xfrm>
          <a:prstGeom prst="rect">
            <a:avLst/>
          </a:prstGeom>
        </p:spPr>
        <p:txBody>
          <a:bodyPr vert="horz" lIns="91440" tIns="45720" rIns="91440" bIns="45720" rtlCol="0" anchor="ctr"/>
          <a:lstStyle>
            <a:lvl1pPr algn="r">
              <a:defRPr sz="1200" b="1">
                <a:solidFill>
                  <a:schemeClr val="tx1">
                    <a:tint val="75000"/>
                  </a:schemeClr>
                </a:solidFill>
              </a:defRPr>
            </a:lvl1pPr>
          </a:lstStyle>
          <a:p>
            <a:fld id="{BA258462-179E-4B38-91EE-44DE7242CE39}" type="slidenum">
              <a:rPr lang="ja-JP" altLang="en-US" smtClean="0"/>
              <a:pPr/>
              <a:t>‹#›</a:t>
            </a:fld>
            <a:endParaRPr lang="ja-JP" altLang="en-US" dirty="0"/>
          </a:p>
        </p:txBody>
      </p:sp>
    </p:spTree>
    <p:extLst>
      <p:ext uri="{BB962C8B-B14F-4D97-AF65-F5344CB8AC3E}">
        <p14:creationId xmlns:p14="http://schemas.microsoft.com/office/powerpoint/2010/main" val="1062798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ＭＳ Ｐゴシック" panose="020B0600070205080204" pitchFamily="50" charset="-128"/>
          <a:ea typeface="ＭＳ Ｐゴシック" panose="020B0600070205080204" pitchFamily="50"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ＭＳ Ｐゴシック" panose="020B0600070205080204" pitchFamily="50" charset="-128"/>
          <a:ea typeface="ＭＳ Ｐゴシック" panose="020B060007020508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ＭＳ Ｐゴシック" panose="020B0600070205080204" pitchFamily="50" charset="-128"/>
          <a:ea typeface="ＭＳ Ｐゴシック" panose="020B060007020508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ＭＳ Ｐゴシック" panose="020B0600070205080204" pitchFamily="50" charset="-128"/>
          <a:ea typeface="ＭＳ Ｐゴシック" panose="020B060007020508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ＭＳ Ｐゴシック" panose="020B0600070205080204" pitchFamily="50" charset="-128"/>
          <a:ea typeface="ＭＳ Ｐゴシック" panose="020B060007020508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ＭＳ Ｐゴシック" panose="020B0600070205080204" pitchFamily="50" charset="-128"/>
          <a:ea typeface="ＭＳ Ｐゴシック" panose="020B060007020508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787399" y="998991"/>
            <a:ext cx="10902093" cy="2387600"/>
          </a:xfrm>
        </p:spPr>
        <p:txBody>
          <a:bodyPr>
            <a:noAutofit/>
          </a:bodyPr>
          <a:lstStyle/>
          <a:p>
            <a:r>
              <a:rPr lang="ja-JP" altLang="en-US" sz="5400" dirty="0" smtClean="0"/>
              <a:t>類似コード</a:t>
            </a:r>
            <a:r>
              <a:rPr lang="ja-JP" altLang="en-US" sz="5400" dirty="0"/>
              <a:t>検出</a:t>
            </a:r>
            <a:r>
              <a:rPr lang="ja-JP" altLang="en-US" sz="5400" dirty="0" smtClean="0"/>
              <a:t>ツールを用いた</a:t>
            </a:r>
            <a:r>
              <a:rPr lang="en-US" altLang="ja-JP" sz="5400" dirty="0" smtClean="0"/>
              <a:t/>
            </a:r>
            <a:br>
              <a:rPr lang="en-US" altLang="ja-JP" sz="5400" dirty="0" smtClean="0"/>
            </a:br>
            <a:r>
              <a:rPr lang="ja-JP" altLang="en-US" sz="5400" dirty="0" smtClean="0"/>
              <a:t>テストコード</a:t>
            </a:r>
            <a:r>
              <a:rPr lang="ja-JP" altLang="en-US" sz="5400" dirty="0"/>
              <a:t>再利用</a:t>
            </a:r>
            <a:r>
              <a:rPr lang="ja-JP" altLang="en-US" sz="5400" dirty="0" smtClean="0"/>
              <a:t>に向けた調査</a:t>
            </a:r>
            <a:endParaRPr kumimoji="1" lang="ja-JP" altLang="en-US" sz="5400" dirty="0"/>
          </a:p>
        </p:txBody>
      </p:sp>
      <p:sp>
        <p:nvSpPr>
          <p:cNvPr id="3" name="サブタイトル 2"/>
          <p:cNvSpPr>
            <a:spLocks noGrp="1"/>
          </p:cNvSpPr>
          <p:nvPr>
            <p:ph type="subTitle" idx="1"/>
          </p:nvPr>
        </p:nvSpPr>
        <p:spPr/>
        <p:txBody>
          <a:bodyPr>
            <a:normAutofit/>
          </a:bodyPr>
          <a:lstStyle/>
          <a:p>
            <a:r>
              <a:rPr lang="ja-JP" altLang="en-US" sz="2800" dirty="0" smtClean="0"/>
              <a:t>ソフトウェア設計学研究室 </a:t>
            </a:r>
            <a:r>
              <a:rPr lang="en-US" altLang="ja-JP" sz="2800" dirty="0" smtClean="0"/>
              <a:t>M2</a:t>
            </a:r>
          </a:p>
          <a:p>
            <a:r>
              <a:rPr lang="en-US" altLang="ja-JP" sz="2800" dirty="0" smtClean="0"/>
              <a:t>1811098 </a:t>
            </a:r>
            <a:r>
              <a:rPr kumimoji="1" lang="ja-JP" altLang="en-US" sz="2800" dirty="0" smtClean="0"/>
              <a:t>倉地亮介</a:t>
            </a:r>
            <a:endParaRPr kumimoji="1" lang="ja-JP" altLang="en-US" sz="2800" dirty="0"/>
          </a:p>
        </p:txBody>
      </p:sp>
    </p:spTree>
    <p:extLst>
      <p:ext uri="{BB962C8B-B14F-4D97-AF65-F5344CB8AC3E}">
        <p14:creationId xmlns:p14="http://schemas.microsoft.com/office/powerpoint/2010/main" val="1293801668"/>
      </p:ext>
    </p:extLst>
  </p:cSld>
  <p:clrMapOvr>
    <a:masterClrMapping/>
  </p:clrMapOvr>
  <mc:AlternateContent xmlns:mc="http://schemas.openxmlformats.org/markup-compatibility/2006" xmlns:p14="http://schemas.microsoft.com/office/powerpoint/2010/main">
    <mc:Choice Requires="p14">
      <p:transition spd="slow" p14:dur="2000" advTm="562"/>
    </mc:Choice>
    <mc:Fallback xmlns="">
      <p:transition spd="slow" advTm="56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Step3 : </a:t>
            </a:r>
            <a:r>
              <a:rPr lang="ja-JP" altLang="en-US" dirty="0" smtClean="0"/>
              <a:t>類似コードとテストコードの</a:t>
            </a:r>
            <a:r>
              <a:rPr kumimoji="1" lang="ja-JP" altLang="en-US" dirty="0" smtClean="0"/>
              <a:t>対応付け</a:t>
            </a:r>
            <a:endParaRPr kumimoji="1" lang="ja-JP" altLang="en-US" dirty="0"/>
          </a:p>
        </p:txBody>
      </p:sp>
      <p:sp>
        <p:nvSpPr>
          <p:cNvPr id="3" name="コンテンツ プレースホルダー 2"/>
          <p:cNvSpPr>
            <a:spLocks noGrp="1"/>
          </p:cNvSpPr>
          <p:nvPr>
            <p:ph idx="1"/>
          </p:nvPr>
        </p:nvSpPr>
        <p:spPr>
          <a:xfrm>
            <a:off x="838200" y="1227499"/>
            <a:ext cx="10649858" cy="2251347"/>
          </a:xfrm>
        </p:spPr>
        <p:txBody>
          <a:bodyPr>
            <a:normAutofit/>
          </a:bodyPr>
          <a:lstStyle/>
          <a:p>
            <a:pPr>
              <a:buClr>
                <a:schemeClr val="tx2"/>
              </a:buClr>
              <a:buFont typeface="Wingdings" panose="05000000000000000000" pitchFamily="2" charset="2"/>
              <a:buChar char="l"/>
            </a:pPr>
            <a:r>
              <a:rPr lang="ja-JP" altLang="en-US" dirty="0" smtClean="0"/>
              <a:t>テスト</a:t>
            </a:r>
            <a:r>
              <a:rPr lang="ja-JP" altLang="en-US" dirty="0"/>
              <a:t>対象となる</a:t>
            </a:r>
            <a:r>
              <a:rPr lang="ja-JP" altLang="en-US" dirty="0" smtClean="0"/>
              <a:t>オブジェクトのメソッド呼び出しを基にテストコードと</a:t>
            </a:r>
            <a:r>
              <a:rPr lang="ja-JP" altLang="en-US" dirty="0"/>
              <a:t>類似コード</a:t>
            </a:r>
            <a:r>
              <a:rPr lang="ja-JP" altLang="en-US" dirty="0" smtClean="0"/>
              <a:t>をメソッド単位で対応付ける</a:t>
            </a:r>
            <a:endParaRPr lang="en-US" altLang="ja-JP" dirty="0" smtClean="0"/>
          </a:p>
          <a:p>
            <a:pPr>
              <a:buClr>
                <a:schemeClr val="tx2"/>
              </a:buClr>
              <a:buFont typeface="Wingdings" panose="05000000000000000000" pitchFamily="2" charset="2"/>
              <a:buChar char="l"/>
            </a:pPr>
            <a:endParaRPr lang="en-US" altLang="ja-JP" sz="100" dirty="0" smtClean="0"/>
          </a:p>
          <a:p>
            <a:pPr marL="914400" lvl="1" indent="-457200">
              <a:buFont typeface="+mj-ea"/>
              <a:buAutoNum type="circleNumDbPlain"/>
            </a:pPr>
            <a:r>
              <a:rPr lang="ja-JP" altLang="en-US" dirty="0" smtClean="0"/>
              <a:t>テストコードを静的解析し</a:t>
            </a:r>
            <a:r>
              <a:rPr lang="ja-JP" altLang="en-US" dirty="0"/>
              <a:t>，</a:t>
            </a:r>
            <a:r>
              <a:rPr lang="ja-JP" altLang="en-US" dirty="0" smtClean="0"/>
              <a:t>メソッド呼び出しを確認</a:t>
            </a:r>
            <a:endParaRPr lang="en-US" altLang="ja-JP" sz="800" dirty="0" smtClean="0"/>
          </a:p>
          <a:p>
            <a:pPr marL="800100" lvl="1" indent="-342900">
              <a:buFont typeface="+mj-lt"/>
              <a:buAutoNum type="circleNumDbPlain"/>
            </a:pPr>
            <a:r>
              <a:rPr lang="ja-JP" altLang="en-US" dirty="0" smtClean="0"/>
              <a:t> テストメソッド</a:t>
            </a:r>
            <a:r>
              <a:rPr lang="ja-JP" altLang="en-US" dirty="0"/>
              <a:t>を区切り文字や大文字で分割し</a:t>
            </a:r>
            <a:r>
              <a:rPr lang="ja-JP" altLang="en-US" dirty="0" smtClean="0"/>
              <a:t>，部分</a:t>
            </a:r>
            <a:r>
              <a:rPr lang="ja-JP" altLang="en-US" dirty="0"/>
              <a:t>一致した時</a:t>
            </a:r>
            <a:r>
              <a:rPr lang="ja-JP" altLang="en-US" dirty="0" smtClean="0"/>
              <a:t>対応付ける</a:t>
            </a:r>
            <a:endParaRPr lang="en-US" altLang="ja-JP" dirty="0" smtClean="0"/>
          </a:p>
          <a:p>
            <a:pPr lvl="2">
              <a:buClr>
                <a:schemeClr val="tx2"/>
              </a:buClr>
              <a:buFont typeface="Wingdings" panose="05000000000000000000" pitchFamily="2" charset="2"/>
              <a:buChar char="l"/>
            </a:pPr>
            <a:r>
              <a:rPr lang="ja-JP" altLang="en-US" sz="2400" dirty="0" smtClean="0"/>
              <a:t>例 </a:t>
            </a:r>
            <a:r>
              <a:rPr lang="en-US" altLang="ja-JP" sz="2400" dirty="0" smtClean="0"/>
              <a:t>: </a:t>
            </a:r>
            <a:r>
              <a:rPr lang="en-US" altLang="ja-JP" sz="2400" dirty="0" err="1" smtClean="0"/>
              <a:t>testMultipyOfTwoNumbers</a:t>
            </a:r>
            <a:r>
              <a:rPr lang="en-US" altLang="ja-JP" sz="2400" dirty="0" smtClean="0"/>
              <a:t> </a:t>
            </a:r>
            <a:r>
              <a:rPr lang="ja-JP" altLang="en-US" sz="2200" dirty="0" smtClean="0"/>
              <a:t>⇒ </a:t>
            </a:r>
            <a:r>
              <a:rPr lang="en-US" altLang="ja-JP" sz="2200" dirty="0" smtClean="0"/>
              <a:t>test + </a:t>
            </a:r>
            <a:r>
              <a:rPr lang="en-US" altLang="ja-JP" sz="2200" dirty="0" err="1" smtClean="0"/>
              <a:t>Multipy</a:t>
            </a:r>
            <a:r>
              <a:rPr lang="en-US" altLang="ja-JP" sz="2200" dirty="0" smtClean="0"/>
              <a:t> + Of + Two + Numbers  </a:t>
            </a:r>
            <a:endParaRPr lang="en-US" altLang="ja-JP" sz="2200" dirty="0"/>
          </a:p>
          <a:p>
            <a:pPr marL="457200" lvl="1" indent="0">
              <a:buNone/>
            </a:pPr>
            <a:endParaRPr lang="en-US" altLang="ja-JP" dirty="0"/>
          </a:p>
        </p:txBody>
      </p:sp>
      <p:sp>
        <p:nvSpPr>
          <p:cNvPr id="4" name="正方形/長方形 3"/>
          <p:cNvSpPr/>
          <p:nvPr/>
        </p:nvSpPr>
        <p:spPr>
          <a:xfrm>
            <a:off x="304800" y="3991267"/>
            <a:ext cx="5650967" cy="1631216"/>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2000" b="1" dirty="0">
                <a:solidFill>
                  <a:schemeClr val="tx1"/>
                </a:solidFill>
                <a:latin typeface="Consolas" panose="020B0609020204030204" pitchFamily="49" charset="0"/>
                <a:ea typeface="ＭＳ ゴシック" panose="020B0609070205080204" pitchFamily="49" charset="-128"/>
              </a:rPr>
              <a:t>public class Calculator </a:t>
            </a:r>
            <a:r>
              <a:rPr lang="en-US" altLang="ja-JP" sz="2000" b="1" dirty="0" smtClean="0">
                <a:solidFill>
                  <a:schemeClr val="tx1"/>
                </a:solidFill>
                <a:latin typeface="Consolas" panose="020B0609020204030204" pitchFamily="49" charset="0"/>
                <a:ea typeface="ＭＳ ゴシック" panose="020B0609070205080204" pitchFamily="49" charset="-128"/>
              </a:rPr>
              <a:t>{</a:t>
            </a:r>
            <a:endParaRPr lang="en-US" altLang="ja-JP" sz="2000" b="1" dirty="0">
              <a:solidFill>
                <a:schemeClr val="tx1"/>
              </a:solidFill>
              <a:latin typeface="Consolas" panose="020B0609020204030204" pitchFamily="49" charset="0"/>
              <a:ea typeface="ＭＳ ゴシック" panose="020B0609070205080204" pitchFamily="49" charset="-128"/>
            </a:endParaRPr>
          </a:p>
          <a:p>
            <a:pPr algn="just">
              <a:spcAft>
                <a:spcPts val="0"/>
              </a:spcAft>
            </a:pPr>
            <a:r>
              <a:rPr lang="en-US" altLang="ja-JP" sz="2000" b="1" dirty="0" smtClean="0">
                <a:solidFill>
                  <a:schemeClr val="tx1"/>
                </a:solidFill>
                <a:latin typeface="Consolas" panose="020B0609020204030204" pitchFamily="49" charset="0"/>
                <a:ea typeface="ＭＳ ゴシック" panose="020B0609070205080204" pitchFamily="49" charset="-128"/>
              </a:rPr>
              <a:t>    public </a:t>
            </a:r>
            <a:r>
              <a:rPr lang="en-US" altLang="ja-JP" sz="2000" b="1" dirty="0" err="1" smtClean="0">
                <a:solidFill>
                  <a:schemeClr val="tx1"/>
                </a:solidFill>
                <a:latin typeface="Consolas" panose="020B0609020204030204" pitchFamily="49" charset="0"/>
                <a:ea typeface="ＭＳ ゴシック" panose="020B0609070205080204" pitchFamily="49" charset="-128"/>
              </a:rPr>
              <a:t>int</a:t>
            </a:r>
            <a:r>
              <a:rPr lang="en-US" altLang="ja-JP" sz="2000" b="1" dirty="0">
                <a:solidFill>
                  <a:schemeClr val="tx1"/>
                </a:solidFill>
                <a:latin typeface="Consolas" panose="020B0609020204030204" pitchFamily="49" charset="0"/>
                <a:ea typeface="ＭＳ ゴシック" panose="020B0609070205080204" pitchFamily="49" charset="-128"/>
              </a:rPr>
              <a:t> </a:t>
            </a:r>
            <a:r>
              <a:rPr lang="en-US" altLang="ja-JP" sz="2000" b="1" dirty="0" smtClean="0">
                <a:solidFill>
                  <a:srgbClr val="FF0000"/>
                </a:solidFill>
                <a:latin typeface="Consolas" panose="020B0609020204030204" pitchFamily="49" charset="0"/>
                <a:ea typeface="ＭＳ ゴシック" panose="020B0609070205080204" pitchFamily="49" charset="-128"/>
              </a:rPr>
              <a:t>multiply</a:t>
            </a:r>
            <a:r>
              <a:rPr lang="en-US" altLang="ja-JP" sz="2000" b="1" dirty="0" smtClean="0">
                <a:solidFill>
                  <a:schemeClr val="tx1"/>
                </a:solidFill>
                <a:latin typeface="Consolas" panose="020B0609020204030204" pitchFamily="49" charset="0"/>
                <a:ea typeface="ＭＳ ゴシック" panose="020B0609070205080204" pitchFamily="49" charset="-128"/>
              </a:rPr>
              <a:t>(</a:t>
            </a:r>
            <a:r>
              <a:rPr lang="en-US" altLang="ja-JP" sz="2000" b="1" dirty="0" err="1" smtClean="0">
                <a:solidFill>
                  <a:schemeClr val="tx1"/>
                </a:solidFill>
                <a:latin typeface="Consolas" panose="020B0609020204030204" pitchFamily="49" charset="0"/>
                <a:ea typeface="ＭＳ ゴシック" panose="020B0609070205080204" pitchFamily="49" charset="-128"/>
              </a:rPr>
              <a:t>int</a:t>
            </a:r>
            <a:r>
              <a:rPr lang="en-US" altLang="ja-JP" sz="2000" b="1" dirty="0" smtClean="0">
                <a:solidFill>
                  <a:schemeClr val="tx1"/>
                </a:solidFill>
                <a:latin typeface="Consolas" panose="020B0609020204030204" pitchFamily="49" charset="0"/>
                <a:ea typeface="ＭＳ ゴシック" panose="020B0609070205080204" pitchFamily="49" charset="-128"/>
              </a:rPr>
              <a:t> x, </a:t>
            </a:r>
            <a:r>
              <a:rPr lang="en-US" altLang="ja-JP" sz="2000" b="1" dirty="0" err="1" smtClean="0">
                <a:solidFill>
                  <a:schemeClr val="tx1"/>
                </a:solidFill>
                <a:latin typeface="Consolas" panose="020B0609020204030204" pitchFamily="49" charset="0"/>
                <a:ea typeface="ＭＳ ゴシック" panose="020B0609070205080204" pitchFamily="49" charset="-128"/>
              </a:rPr>
              <a:t>int</a:t>
            </a:r>
            <a:r>
              <a:rPr lang="en-US" altLang="ja-JP" sz="2000" b="1" dirty="0" smtClean="0">
                <a:solidFill>
                  <a:schemeClr val="tx1"/>
                </a:solidFill>
                <a:latin typeface="Consolas" panose="020B0609020204030204" pitchFamily="49" charset="0"/>
                <a:ea typeface="ＭＳ ゴシック" panose="020B0609070205080204" pitchFamily="49" charset="-128"/>
              </a:rPr>
              <a:t> y) {</a:t>
            </a:r>
          </a:p>
          <a:p>
            <a:r>
              <a:rPr lang="en-US" altLang="ja-JP" sz="2000" b="1" dirty="0" smtClean="0">
                <a:solidFill>
                  <a:schemeClr val="tx1"/>
                </a:solidFill>
                <a:latin typeface="Consolas" panose="020B0609020204030204" pitchFamily="49" charset="0"/>
                <a:ea typeface="ＭＳ ゴシック" panose="020B0609070205080204" pitchFamily="49" charset="-128"/>
              </a:rPr>
              <a:t>        return x * y;</a:t>
            </a:r>
          </a:p>
          <a:p>
            <a:r>
              <a:rPr lang="en-US" altLang="ja-JP" sz="2000" b="1" dirty="0" smtClean="0">
                <a:solidFill>
                  <a:schemeClr val="tx1"/>
                </a:solidFill>
                <a:latin typeface="Consolas" panose="020B0609020204030204" pitchFamily="49" charset="0"/>
                <a:ea typeface="ＭＳ ゴシック" panose="020B0609070205080204" pitchFamily="49" charset="-128"/>
              </a:rPr>
              <a:t>    }</a:t>
            </a:r>
          </a:p>
          <a:p>
            <a:r>
              <a:rPr lang="en-US" altLang="ja-JP" sz="2000" b="1" dirty="0" smtClean="0">
                <a:solidFill>
                  <a:schemeClr val="tx1"/>
                </a:solidFill>
                <a:latin typeface="Consolas" panose="020B0609020204030204" pitchFamily="49" charset="0"/>
                <a:ea typeface="ＭＳ ゴシック" panose="020B0609070205080204" pitchFamily="49" charset="-128"/>
              </a:rPr>
              <a:t>}</a:t>
            </a:r>
          </a:p>
        </p:txBody>
      </p:sp>
      <p:sp>
        <p:nvSpPr>
          <p:cNvPr id="5" name="正方形/長方形 4"/>
          <p:cNvSpPr/>
          <p:nvPr/>
        </p:nvSpPr>
        <p:spPr>
          <a:xfrm>
            <a:off x="6128295" y="3540298"/>
            <a:ext cx="5636985" cy="255454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2000" b="1" dirty="0" smtClean="0">
                <a:solidFill>
                  <a:schemeClr val="tx1"/>
                </a:solidFill>
                <a:latin typeface="Consolas" panose="020B0609020204030204" pitchFamily="49" charset="0"/>
                <a:ea typeface="ＭＳ ゴシック" panose="020B0609070205080204" pitchFamily="49" charset="-128"/>
              </a:rPr>
              <a:t>@Test</a:t>
            </a:r>
          </a:p>
          <a:p>
            <a:r>
              <a:rPr lang="en-US" altLang="ja-JP" sz="2000" b="1" dirty="0" smtClean="0">
                <a:solidFill>
                  <a:schemeClr val="tx1"/>
                </a:solidFill>
                <a:latin typeface="Consolas" panose="020B0609020204030204" pitchFamily="49" charset="0"/>
                <a:ea typeface="ＭＳ ゴシック" panose="020B0609070205080204" pitchFamily="49" charset="-128"/>
              </a:rPr>
              <a:t>public void </a:t>
            </a:r>
            <a:r>
              <a:rPr lang="en-US" altLang="ja-JP" sz="2000" b="1" dirty="0" err="1" smtClean="0">
                <a:solidFill>
                  <a:srgbClr val="FF0000"/>
                </a:solidFill>
                <a:latin typeface="Consolas" panose="020B0609020204030204" pitchFamily="49" charset="0"/>
                <a:ea typeface="ＭＳ ゴシック" panose="020B0609070205080204" pitchFamily="49" charset="-128"/>
              </a:rPr>
              <a:t>testMultipyOfTwoNumbers</a:t>
            </a:r>
            <a:r>
              <a:rPr lang="en-US" altLang="ja-JP" sz="2000" b="1" dirty="0" smtClean="0">
                <a:solidFill>
                  <a:schemeClr val="tx1"/>
                </a:solidFill>
                <a:latin typeface="Consolas" panose="020B0609020204030204" pitchFamily="49" charset="0"/>
                <a:ea typeface="ＭＳ ゴシック" panose="020B0609070205080204" pitchFamily="49" charset="-128"/>
              </a:rPr>
              <a:t>() throws Exception {</a:t>
            </a:r>
          </a:p>
          <a:p>
            <a:r>
              <a:rPr lang="en-US" altLang="ja-JP" sz="2000" b="1" dirty="0" smtClean="0">
                <a:solidFill>
                  <a:schemeClr val="tx1"/>
                </a:solidFill>
                <a:latin typeface="Consolas" panose="020B0609020204030204" pitchFamily="49" charset="0"/>
                <a:ea typeface="ＭＳ ゴシック" panose="020B0609070205080204" pitchFamily="49" charset="-128"/>
              </a:rPr>
              <a:t>    Calculator </a:t>
            </a:r>
            <a:r>
              <a:rPr lang="en-US" altLang="ja-JP" sz="2000" b="1" dirty="0" err="1">
                <a:solidFill>
                  <a:schemeClr val="tx1"/>
                </a:solidFill>
                <a:latin typeface="Consolas" panose="020B0609020204030204" pitchFamily="49" charset="0"/>
                <a:ea typeface="ＭＳ ゴシック" panose="020B0609070205080204" pitchFamily="49" charset="-128"/>
              </a:rPr>
              <a:t>calc</a:t>
            </a:r>
            <a:r>
              <a:rPr lang="en-US" altLang="ja-JP" sz="2000" b="1" dirty="0">
                <a:solidFill>
                  <a:schemeClr val="tx1"/>
                </a:solidFill>
                <a:latin typeface="Consolas" panose="020B0609020204030204" pitchFamily="49" charset="0"/>
                <a:ea typeface="ＭＳ ゴシック" panose="020B0609070205080204" pitchFamily="49" charset="-128"/>
              </a:rPr>
              <a:t> = new Calculator();</a:t>
            </a:r>
          </a:p>
          <a:p>
            <a:r>
              <a:rPr lang="en-US" altLang="ja-JP" sz="2000" b="1" dirty="0" smtClean="0">
                <a:solidFill>
                  <a:schemeClr val="tx1"/>
                </a:solidFill>
                <a:latin typeface="Consolas" panose="020B0609020204030204" pitchFamily="49" charset="0"/>
                <a:ea typeface="ＭＳ ゴシック" panose="020B0609070205080204" pitchFamily="49" charset="-128"/>
              </a:rPr>
              <a:t>    </a:t>
            </a:r>
            <a:r>
              <a:rPr lang="en-US" altLang="ja-JP" sz="2000" b="1" dirty="0" err="1" smtClean="0">
                <a:solidFill>
                  <a:schemeClr val="tx1"/>
                </a:solidFill>
                <a:latin typeface="Consolas" panose="020B0609020204030204" pitchFamily="49" charset="0"/>
                <a:ea typeface="ＭＳ ゴシック" panose="020B0609070205080204" pitchFamily="49" charset="-128"/>
              </a:rPr>
              <a:t>int</a:t>
            </a:r>
            <a:r>
              <a:rPr lang="en-US" altLang="ja-JP" sz="2000" b="1" dirty="0" smtClean="0">
                <a:solidFill>
                  <a:schemeClr val="tx1"/>
                </a:solidFill>
                <a:latin typeface="Consolas" panose="020B0609020204030204" pitchFamily="49" charset="0"/>
                <a:ea typeface="ＭＳ ゴシック" panose="020B0609070205080204" pitchFamily="49" charset="-128"/>
              </a:rPr>
              <a:t> </a:t>
            </a:r>
            <a:r>
              <a:rPr lang="en-US" altLang="ja-JP" sz="2000" b="1" dirty="0">
                <a:solidFill>
                  <a:schemeClr val="tx1"/>
                </a:solidFill>
                <a:latin typeface="Consolas" panose="020B0609020204030204" pitchFamily="49" charset="0"/>
                <a:ea typeface="ＭＳ ゴシック" panose="020B0609070205080204" pitchFamily="49" charset="-128"/>
              </a:rPr>
              <a:t>expected </a:t>
            </a:r>
            <a:r>
              <a:rPr lang="en-US" altLang="ja-JP" sz="2000" b="1" dirty="0" smtClean="0">
                <a:solidFill>
                  <a:schemeClr val="tx1"/>
                </a:solidFill>
                <a:latin typeface="Consolas" panose="020B0609020204030204" pitchFamily="49" charset="0"/>
                <a:ea typeface="ＭＳ ゴシック" panose="020B0609070205080204" pitchFamily="49" charset="-128"/>
              </a:rPr>
              <a:t>= 200;</a:t>
            </a:r>
          </a:p>
          <a:p>
            <a:pPr algn="just">
              <a:spcAft>
                <a:spcPts val="0"/>
              </a:spcAft>
            </a:pPr>
            <a:r>
              <a:rPr lang="en-US" altLang="ja-JP" sz="2000" b="1" dirty="0" smtClean="0">
                <a:solidFill>
                  <a:schemeClr val="tx1"/>
                </a:solidFill>
                <a:latin typeface="Consolas" panose="020B0609020204030204" pitchFamily="49" charset="0"/>
                <a:ea typeface="ＭＳ ゴシック" panose="020B0609070205080204" pitchFamily="49" charset="-128"/>
              </a:rPr>
              <a:t>    </a:t>
            </a:r>
            <a:r>
              <a:rPr lang="en-US" altLang="ja-JP" sz="2000" b="1" dirty="0" err="1" smtClean="0">
                <a:solidFill>
                  <a:schemeClr val="tx1"/>
                </a:solidFill>
                <a:latin typeface="Consolas" panose="020B0609020204030204" pitchFamily="49" charset="0"/>
                <a:ea typeface="ＭＳ ゴシック" panose="020B0609070205080204" pitchFamily="49" charset="-128"/>
              </a:rPr>
              <a:t>int</a:t>
            </a:r>
            <a:r>
              <a:rPr lang="en-US" altLang="ja-JP" sz="2000" b="1" dirty="0" smtClean="0">
                <a:solidFill>
                  <a:schemeClr val="tx1"/>
                </a:solidFill>
                <a:latin typeface="Consolas" panose="020B0609020204030204" pitchFamily="49" charset="0"/>
                <a:ea typeface="ＭＳ ゴシック" panose="020B0609070205080204" pitchFamily="49" charset="-128"/>
              </a:rPr>
              <a:t> actual = </a:t>
            </a:r>
            <a:r>
              <a:rPr lang="en-US" altLang="ja-JP" sz="2000" b="1" dirty="0" err="1" smtClean="0">
                <a:solidFill>
                  <a:schemeClr val="tx1"/>
                </a:solidFill>
                <a:latin typeface="Consolas" panose="020B0609020204030204" pitchFamily="49" charset="0"/>
                <a:ea typeface="ＭＳ ゴシック" panose="020B0609070205080204" pitchFamily="49" charset="-128"/>
              </a:rPr>
              <a:t>calc.</a:t>
            </a:r>
            <a:r>
              <a:rPr lang="en-US" altLang="ja-JP" sz="2000" b="1" dirty="0" err="1" smtClean="0">
                <a:solidFill>
                  <a:srgbClr val="FF0000"/>
                </a:solidFill>
                <a:latin typeface="Consolas" panose="020B0609020204030204" pitchFamily="49" charset="0"/>
                <a:ea typeface="ＭＳ ゴシック" panose="020B0609070205080204" pitchFamily="49" charset="-128"/>
              </a:rPr>
              <a:t>multiply</a:t>
            </a:r>
            <a:r>
              <a:rPr lang="en-US" altLang="ja-JP" sz="2000" b="1" dirty="0" smtClean="0">
                <a:solidFill>
                  <a:schemeClr val="tx1"/>
                </a:solidFill>
                <a:latin typeface="Consolas" panose="020B0609020204030204" pitchFamily="49" charset="0"/>
                <a:ea typeface="ＭＳ ゴシック" panose="020B0609070205080204" pitchFamily="49" charset="-128"/>
              </a:rPr>
              <a:t>(10,20);</a:t>
            </a:r>
          </a:p>
          <a:p>
            <a:r>
              <a:rPr lang="en-US" altLang="ja-JP" sz="2000" b="1" dirty="0" smtClean="0">
                <a:solidFill>
                  <a:schemeClr val="tx1"/>
                </a:solidFill>
                <a:latin typeface="Consolas" panose="020B0609020204030204" pitchFamily="49" charset="0"/>
                <a:ea typeface="ＭＳ ゴシック" panose="020B0609070205080204" pitchFamily="49" charset="-128"/>
              </a:rPr>
              <a:t>    </a:t>
            </a:r>
            <a:r>
              <a:rPr lang="en-US" altLang="ja-JP" sz="2000" b="1" dirty="0" err="1" smtClean="0">
                <a:solidFill>
                  <a:schemeClr val="tx1"/>
                </a:solidFill>
                <a:latin typeface="Consolas" panose="020B0609020204030204" pitchFamily="49" charset="0"/>
                <a:ea typeface="ＭＳ ゴシック" panose="020B0609070205080204" pitchFamily="49" charset="-128"/>
              </a:rPr>
              <a:t>assertEquals</a:t>
            </a:r>
            <a:r>
              <a:rPr lang="en-US" altLang="ja-JP" sz="2000" b="1" dirty="0" smtClean="0">
                <a:solidFill>
                  <a:schemeClr val="tx1"/>
                </a:solidFill>
                <a:latin typeface="Consolas" panose="020B0609020204030204" pitchFamily="49" charset="0"/>
                <a:ea typeface="ＭＳ ゴシック" panose="020B0609070205080204" pitchFamily="49" charset="-128"/>
              </a:rPr>
              <a:t>(</a:t>
            </a:r>
            <a:r>
              <a:rPr lang="en-US" altLang="ja-JP" sz="2000" b="1" dirty="0" err="1" smtClean="0">
                <a:solidFill>
                  <a:schemeClr val="tx1"/>
                </a:solidFill>
                <a:latin typeface="Consolas" panose="020B0609020204030204" pitchFamily="49" charset="0"/>
                <a:ea typeface="ＭＳ ゴシック" panose="020B0609070205080204" pitchFamily="49" charset="-128"/>
              </a:rPr>
              <a:t>expected,actual</a:t>
            </a:r>
            <a:r>
              <a:rPr lang="en-US" altLang="ja-JP" sz="2000" b="1" dirty="0">
                <a:solidFill>
                  <a:schemeClr val="tx1"/>
                </a:solidFill>
                <a:latin typeface="Consolas" panose="020B0609020204030204" pitchFamily="49" charset="0"/>
                <a:ea typeface="ＭＳ ゴシック" panose="020B0609070205080204" pitchFamily="49" charset="-128"/>
              </a:rPr>
              <a:t>);</a:t>
            </a:r>
          </a:p>
          <a:p>
            <a:r>
              <a:rPr lang="en-US" altLang="ja-JP" sz="2000" b="1" dirty="0" smtClean="0">
                <a:solidFill>
                  <a:schemeClr val="tx1"/>
                </a:solidFill>
                <a:latin typeface="Consolas" panose="020B0609020204030204" pitchFamily="49" charset="0"/>
                <a:ea typeface="ＭＳ ゴシック" panose="020B0609070205080204" pitchFamily="49" charset="-128"/>
              </a:rPr>
              <a:t>}</a:t>
            </a:r>
            <a:endParaRPr lang="en-US" altLang="ja-JP" sz="2000" b="1" dirty="0">
              <a:solidFill>
                <a:schemeClr val="tx1"/>
              </a:solidFill>
              <a:latin typeface="Consolas" panose="020B0609020204030204" pitchFamily="49" charset="0"/>
              <a:ea typeface="ＭＳ ゴシック" panose="020B0609070205080204" pitchFamily="49" charset="-128"/>
            </a:endParaRPr>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10</a:t>
            </a:fld>
            <a:endParaRPr kumimoji="1" lang="ja-JP" altLang="en-US"/>
          </a:p>
        </p:txBody>
      </p:sp>
      <p:sp>
        <p:nvSpPr>
          <p:cNvPr id="13" name="テキスト ボックス 12"/>
          <p:cNvSpPr txBox="1"/>
          <p:nvPr/>
        </p:nvSpPr>
        <p:spPr>
          <a:xfrm>
            <a:off x="1259651" y="5694733"/>
            <a:ext cx="4005159" cy="400110"/>
          </a:xfrm>
          <a:prstGeom prst="rect">
            <a:avLst/>
          </a:prstGeom>
          <a:noFill/>
        </p:spPr>
        <p:txBody>
          <a:bodyPr wrap="square" rtlCol="0">
            <a:spAutoFit/>
          </a:bodyPr>
          <a:lstStyle/>
          <a:p>
            <a:r>
              <a:rPr lang="ja-JP" altLang="en-US" sz="2000" b="1" dirty="0" smtClean="0"/>
              <a:t>類似コード片</a:t>
            </a:r>
            <a:r>
              <a:rPr lang="en-US" altLang="ja-JP" sz="2000" b="1" dirty="0" smtClean="0"/>
              <a:t>(</a:t>
            </a:r>
            <a:r>
              <a:rPr lang="ja-JP" altLang="en-US" sz="2000" b="1" dirty="0" smtClean="0"/>
              <a:t>テスト対象</a:t>
            </a:r>
            <a:r>
              <a:rPr kumimoji="1" lang="ja-JP" altLang="en-US" sz="2000" b="1" dirty="0" smtClean="0"/>
              <a:t>コード</a:t>
            </a:r>
            <a:r>
              <a:rPr lang="en-US" altLang="ja-JP" sz="2000" b="1" dirty="0"/>
              <a:t>)</a:t>
            </a:r>
            <a:endParaRPr kumimoji="1" lang="ja-JP" altLang="en-US" sz="2000" b="1" dirty="0"/>
          </a:p>
        </p:txBody>
      </p:sp>
      <p:sp>
        <p:nvSpPr>
          <p:cNvPr id="14" name="テキスト ボックス 13"/>
          <p:cNvSpPr txBox="1"/>
          <p:nvPr/>
        </p:nvSpPr>
        <p:spPr>
          <a:xfrm>
            <a:off x="8148214" y="6156295"/>
            <a:ext cx="1908387" cy="400110"/>
          </a:xfrm>
          <a:prstGeom prst="rect">
            <a:avLst/>
          </a:prstGeom>
          <a:noFill/>
        </p:spPr>
        <p:txBody>
          <a:bodyPr wrap="square" rtlCol="0">
            <a:spAutoFit/>
          </a:bodyPr>
          <a:lstStyle/>
          <a:p>
            <a:r>
              <a:rPr lang="ja-JP" altLang="en-US" sz="2000" b="1" dirty="0" smtClean="0"/>
              <a:t>テスト</a:t>
            </a:r>
            <a:r>
              <a:rPr kumimoji="1" lang="ja-JP" altLang="en-US" sz="2000" b="1" dirty="0" smtClean="0"/>
              <a:t>コード</a:t>
            </a:r>
            <a:endParaRPr kumimoji="1" lang="ja-JP" altLang="en-US" sz="2000" b="1" dirty="0"/>
          </a:p>
        </p:txBody>
      </p:sp>
      <p:sp>
        <p:nvSpPr>
          <p:cNvPr id="8" name="右矢印 7"/>
          <p:cNvSpPr/>
          <p:nvPr/>
        </p:nvSpPr>
        <p:spPr>
          <a:xfrm rot="10800000">
            <a:off x="5650893" y="4620216"/>
            <a:ext cx="690113" cy="496713"/>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11048805"/>
      </p:ext>
    </p:extLst>
  </p:cSld>
  <p:clrMapOvr>
    <a:masterClrMapping/>
  </p:clrMapOvr>
  <mc:AlternateContent xmlns:mc="http://schemas.openxmlformats.org/markup-compatibility/2006" xmlns:p14="http://schemas.microsoft.com/office/powerpoint/2010/main">
    <mc:Choice Requires="p14">
      <p:transition spd="slow" p14:dur="2000" advTm="3709"/>
    </mc:Choice>
    <mc:Fallback xmlns="">
      <p:transition spd="slow" advTm="3709"/>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Step4 : </a:t>
            </a:r>
            <a:r>
              <a:rPr kumimoji="1" lang="ja-JP" altLang="en-US" dirty="0" smtClean="0"/>
              <a:t>類似コードペアの分類</a:t>
            </a:r>
            <a:endParaRPr kumimoji="1"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1186629275"/>
              </p:ext>
            </p:extLst>
          </p:nvPr>
        </p:nvGraphicFramePr>
        <p:xfrm>
          <a:off x="486228" y="3000123"/>
          <a:ext cx="4615545" cy="3059867"/>
        </p:xfrm>
        <a:graphic>
          <a:graphicData uri="http://schemas.openxmlformats.org/drawingml/2006/table">
            <a:tbl>
              <a:tblPr firstRow="1" bandRow="1">
                <a:tableStyleId>{5940675A-B579-460E-94D1-54222C63F5DA}</a:tableStyleId>
              </a:tblPr>
              <a:tblGrid>
                <a:gridCol w="1625679">
                  <a:extLst>
                    <a:ext uri="{9D8B030D-6E8A-4147-A177-3AD203B41FA5}">
                      <a16:colId xmlns:a16="http://schemas.microsoft.com/office/drawing/2014/main" val="1628489899"/>
                    </a:ext>
                  </a:extLst>
                </a:gridCol>
                <a:gridCol w="1552224">
                  <a:extLst>
                    <a:ext uri="{9D8B030D-6E8A-4147-A177-3AD203B41FA5}">
                      <a16:colId xmlns:a16="http://schemas.microsoft.com/office/drawing/2014/main" val="1029969835"/>
                    </a:ext>
                  </a:extLst>
                </a:gridCol>
                <a:gridCol w="1437642">
                  <a:extLst>
                    <a:ext uri="{9D8B030D-6E8A-4147-A177-3AD203B41FA5}">
                      <a16:colId xmlns:a16="http://schemas.microsoft.com/office/drawing/2014/main" val="1887953287"/>
                    </a:ext>
                  </a:extLst>
                </a:gridCol>
              </a:tblGrid>
              <a:tr h="865307">
                <a:tc>
                  <a:txBody>
                    <a:bodyPr/>
                    <a:lstStyle/>
                    <a:p>
                      <a:r>
                        <a:rPr lang="ja-JP" altLang="en-US" dirty="0" smtClean="0">
                          <a:latin typeface="ＭＳ Ｐゴシック" panose="020B0600070205080204" pitchFamily="50" charset="-128"/>
                          <a:ea typeface="ＭＳ Ｐゴシック" panose="020B0600070205080204" pitchFamily="50" charset="-128"/>
                        </a:rPr>
                        <a:t>類似コードペア</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r>
                        <a:rPr lang="ja-JP" altLang="en-US" dirty="0" smtClean="0">
                          <a:latin typeface="ＭＳ Ｐゴシック" panose="020B0600070205080204" pitchFamily="50" charset="-128"/>
                          <a:ea typeface="ＭＳ Ｐゴシック" panose="020B0600070205080204" pitchFamily="50" charset="-128"/>
                        </a:rPr>
                        <a:t>テスト対象</a:t>
                      </a:r>
                      <a:endParaRPr lang="en-US" altLang="ja-JP" dirty="0" smtClean="0">
                        <a:latin typeface="ＭＳ Ｐゴシック" panose="020B0600070205080204" pitchFamily="50" charset="-128"/>
                        <a:ea typeface="ＭＳ Ｐゴシック" panose="020B0600070205080204" pitchFamily="50" charset="-128"/>
                      </a:endParaRPr>
                    </a:p>
                    <a:p>
                      <a:r>
                        <a:rPr lang="ja-JP" altLang="en-US" dirty="0" smtClean="0">
                          <a:latin typeface="ＭＳ Ｐゴシック" panose="020B0600070205080204" pitchFamily="50" charset="-128"/>
                          <a:ea typeface="ＭＳ Ｐゴシック" panose="020B0600070205080204" pitchFamily="50" charset="-128"/>
                        </a:rPr>
                        <a:t>コード</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r>
                        <a:rPr lang="ja-JP" altLang="en-US" dirty="0" smtClean="0">
                          <a:latin typeface="ＭＳ Ｐゴシック" panose="020B0600070205080204" pitchFamily="50" charset="-128"/>
                          <a:ea typeface="ＭＳ Ｐゴシック" panose="020B0600070205080204" pitchFamily="50" charset="-128"/>
                        </a:rPr>
                        <a:t>テストコード</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1967779935"/>
                  </a:ext>
                </a:extLst>
              </a:tr>
              <a:tr h="346123">
                <a:tc rowSpan="2">
                  <a:txBody>
                    <a:bodyPr/>
                    <a:lstStyle/>
                    <a:p>
                      <a:pPr algn="ctr"/>
                      <a:r>
                        <a:rPr lang="en-US" altLang="ja-JP" dirty="0" smtClean="0">
                          <a:latin typeface="ＭＳ Ｐゴシック" panose="020B0600070205080204" pitchFamily="50" charset="-128"/>
                          <a:ea typeface="ＭＳ Ｐゴシック" panose="020B0600070205080204" pitchFamily="50" charset="-128"/>
                        </a:rPr>
                        <a:t>Clone Pairs 1</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fuctionA</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smtClean="0">
                          <a:latin typeface="ＭＳ Ｐゴシック" panose="020B0600070205080204" pitchFamily="50" charset="-128"/>
                          <a:ea typeface="ＭＳ Ｐゴシック" panose="020B0600070205080204" pitchFamily="50" charset="-128"/>
                        </a:rPr>
                        <a:t>×</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1478762564"/>
                  </a:ext>
                </a:extLst>
              </a:tr>
              <a:tr h="346123">
                <a:tc vMerge="1">
                  <a:txBody>
                    <a:bodyPr/>
                    <a:lstStyle/>
                    <a:p>
                      <a:endParaRPr kumimoji="1" lang="ja-JP" altLang="en-US" dirty="0"/>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fuctionB</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smtClean="0">
                          <a:latin typeface="ＭＳ Ｐゴシック" panose="020B0600070205080204" pitchFamily="50" charset="-128"/>
                          <a:ea typeface="ＭＳ Ｐゴシック" panose="020B0600070205080204" pitchFamily="50" charset="-128"/>
                        </a:rPr>
                        <a:t>×</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1161603650"/>
                  </a:ext>
                </a:extLst>
              </a:tr>
              <a:tr h="346123">
                <a:tc rowSpan="2">
                  <a:txBody>
                    <a:bodyPr/>
                    <a:lstStyle/>
                    <a:p>
                      <a:pPr algn="ctr"/>
                      <a:r>
                        <a:rPr lang="en-US" altLang="ja-JP" dirty="0" smtClean="0">
                          <a:latin typeface="ＭＳ Ｐゴシック" panose="020B0600070205080204" pitchFamily="50" charset="-128"/>
                          <a:ea typeface="ＭＳ Ｐゴシック" panose="020B0600070205080204" pitchFamily="50" charset="-128"/>
                        </a:rPr>
                        <a:t>Clone Pairs 2</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fuctionC</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testFucitonC</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336550620"/>
                  </a:ext>
                </a:extLst>
              </a:tr>
              <a:tr h="346123">
                <a:tc vMerge="1">
                  <a:txBody>
                    <a:bodyPr/>
                    <a:lstStyle/>
                    <a:p>
                      <a:endParaRPr kumimoji="1" lang="ja-JP" altLang="en-US" dirty="0"/>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fuctionD</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smtClean="0">
                          <a:latin typeface="ＭＳ Ｐゴシック" panose="020B0600070205080204" pitchFamily="50" charset="-128"/>
                          <a:ea typeface="ＭＳ Ｐゴシック" panose="020B0600070205080204" pitchFamily="50" charset="-128"/>
                        </a:rPr>
                        <a:t>×</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2773181253"/>
                  </a:ext>
                </a:extLst>
              </a:tr>
              <a:tr h="346123">
                <a:tc row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ja-JP" dirty="0" smtClean="0">
                          <a:latin typeface="ＭＳ Ｐゴシック" panose="020B0600070205080204" pitchFamily="50" charset="-128"/>
                          <a:ea typeface="ＭＳ Ｐゴシック" panose="020B0600070205080204" pitchFamily="50" charset="-128"/>
                        </a:rPr>
                        <a:t>Clone Pairs 3</a:t>
                      </a:r>
                      <a:endParaRPr lang="ja-JP" altLang="en-US" dirty="0" smtClean="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fuctionE</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testFuctionE</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2011111085"/>
                  </a:ext>
                </a:extLst>
              </a:tr>
              <a:tr h="346123">
                <a:tc vMerge="1">
                  <a:txBody>
                    <a:bodyPr/>
                    <a:lstStyle/>
                    <a:p>
                      <a:endParaRPr kumimoji="1" lang="ja-JP" altLang="en-US" dirty="0"/>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fuctionF</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testFuctionF</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2210282168"/>
                  </a:ext>
                </a:extLst>
              </a:tr>
            </a:tbl>
          </a:graphicData>
        </a:graphic>
      </p:graphicFrame>
      <p:sp>
        <p:nvSpPr>
          <p:cNvPr id="6" name="コンテンツ プレースホルダー 5"/>
          <p:cNvSpPr>
            <a:spLocks noGrp="1"/>
          </p:cNvSpPr>
          <p:nvPr>
            <p:ph idx="1"/>
          </p:nvPr>
        </p:nvSpPr>
        <p:spPr>
          <a:xfrm>
            <a:off x="838200" y="1306021"/>
            <a:ext cx="10375900" cy="1096699"/>
          </a:xfrm>
        </p:spPr>
        <p:txBody>
          <a:bodyPr>
            <a:normAutofit/>
          </a:bodyPr>
          <a:lstStyle/>
          <a:p>
            <a:pPr>
              <a:buClr>
                <a:schemeClr val="tx2"/>
              </a:buClr>
              <a:buFont typeface="Wingdings" panose="05000000000000000000" pitchFamily="2" charset="2"/>
              <a:buChar char="l"/>
            </a:pPr>
            <a:r>
              <a:rPr kumimoji="1" lang="ja-JP" altLang="en-US" sz="3200" dirty="0" smtClean="0"/>
              <a:t>対応付け表を基にテストコードの有無によって</a:t>
            </a:r>
            <a:r>
              <a:rPr lang="ja-JP" altLang="en-US" sz="3200" dirty="0"/>
              <a:t>類似コード</a:t>
            </a:r>
            <a:r>
              <a:rPr kumimoji="1" lang="ja-JP" altLang="en-US" sz="3200" dirty="0" smtClean="0"/>
              <a:t>ペアを</a:t>
            </a:r>
            <a:r>
              <a:rPr kumimoji="1" lang="en-US" altLang="ja-JP" sz="3200" dirty="0" smtClean="0"/>
              <a:t>3</a:t>
            </a:r>
            <a:r>
              <a:rPr kumimoji="1" lang="ja-JP" altLang="en-US" sz="3200" dirty="0" smtClean="0"/>
              <a:t>種類に分類する</a:t>
            </a:r>
            <a:endParaRPr kumimoji="1" lang="en-US" altLang="ja-JP" sz="3200" dirty="0" smtClean="0"/>
          </a:p>
        </p:txBody>
      </p:sp>
      <p:sp>
        <p:nvSpPr>
          <p:cNvPr id="7" name="右矢印 6"/>
          <p:cNvSpPr/>
          <p:nvPr/>
        </p:nvSpPr>
        <p:spPr>
          <a:xfrm>
            <a:off x="5244294" y="4135297"/>
            <a:ext cx="928914" cy="9361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p:cNvSpPr/>
          <p:nvPr/>
        </p:nvSpPr>
        <p:spPr>
          <a:xfrm>
            <a:off x="7792400" y="4143694"/>
            <a:ext cx="3758250" cy="834572"/>
          </a:xfrm>
          <a:prstGeom prst="round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2000" dirty="0" smtClean="0">
                <a:latin typeface="ＭＳ Ｐゴシック" panose="020B0600070205080204" pitchFamily="50" charset="-128"/>
                <a:ea typeface="ＭＳ Ｐゴシック" panose="020B0600070205080204" pitchFamily="50" charset="-128"/>
              </a:rPr>
              <a:t>どちらか</a:t>
            </a:r>
            <a:r>
              <a:rPr lang="ja-JP" altLang="en-US" sz="2000" dirty="0">
                <a:latin typeface="ＭＳ Ｐゴシック" panose="020B0600070205080204" pitchFamily="50" charset="-128"/>
                <a:ea typeface="ＭＳ Ｐゴシック" panose="020B0600070205080204" pitchFamily="50" charset="-128"/>
              </a:rPr>
              <a:t>片方の</a:t>
            </a:r>
            <a:r>
              <a:rPr lang="ja-JP" altLang="en-US" sz="2000" dirty="0" smtClean="0">
                <a:latin typeface="ＭＳ Ｐゴシック" panose="020B0600070205080204" pitchFamily="50" charset="-128"/>
                <a:ea typeface="ＭＳ Ｐゴシック" panose="020B0600070205080204" pitchFamily="50" charset="-128"/>
              </a:rPr>
              <a:t>コード片にテストコードが存在する</a:t>
            </a:r>
            <a:r>
              <a:rPr lang="ja-JP" altLang="en-US" sz="2000" dirty="0">
                <a:latin typeface="ＭＳ Ｐゴシック" panose="020B0600070205080204" pitchFamily="50" charset="-128"/>
                <a:ea typeface="ＭＳ Ｐゴシック" panose="020B0600070205080204" pitchFamily="50" charset="-128"/>
              </a:rPr>
              <a:t>類似コード</a:t>
            </a:r>
            <a:r>
              <a:rPr lang="ja-JP" altLang="en-US" sz="2000" dirty="0" smtClean="0">
                <a:latin typeface="ＭＳ Ｐゴシック" panose="020B0600070205080204" pitchFamily="50" charset="-128"/>
                <a:ea typeface="ＭＳ Ｐゴシック" panose="020B0600070205080204" pitchFamily="50" charset="-128"/>
              </a:rPr>
              <a:t>ペア</a:t>
            </a:r>
            <a:endParaRPr kumimoji="1" lang="ja-JP" altLang="en-US" sz="2000" dirty="0">
              <a:latin typeface="ＭＳ Ｐゴシック" panose="020B0600070205080204" pitchFamily="50" charset="-128"/>
              <a:ea typeface="ＭＳ Ｐゴシック" panose="020B0600070205080204" pitchFamily="50" charset="-128"/>
            </a:endParaRPr>
          </a:p>
        </p:txBody>
      </p:sp>
      <p:sp>
        <p:nvSpPr>
          <p:cNvPr id="9" name="角丸四角形 8"/>
          <p:cNvSpPr/>
          <p:nvPr/>
        </p:nvSpPr>
        <p:spPr>
          <a:xfrm>
            <a:off x="7792399" y="2925332"/>
            <a:ext cx="3758251" cy="834572"/>
          </a:xfrm>
          <a:prstGeom prst="round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000" dirty="0" smtClean="0">
                <a:latin typeface="ＭＳ Ｐゴシック" panose="020B0600070205080204" pitchFamily="50" charset="-128"/>
                <a:ea typeface="ＭＳ Ｐゴシック" panose="020B0600070205080204" pitchFamily="50" charset="-128"/>
              </a:rPr>
              <a:t>テストコードが存在しない</a:t>
            </a:r>
            <a:endParaRPr kumimoji="1" lang="en-US" altLang="ja-JP" sz="2000" dirty="0" smtClean="0">
              <a:latin typeface="ＭＳ Ｐゴシック" panose="020B0600070205080204" pitchFamily="50" charset="-128"/>
              <a:ea typeface="ＭＳ Ｐゴシック" panose="020B0600070205080204" pitchFamily="50" charset="-128"/>
            </a:endParaRPr>
          </a:p>
          <a:p>
            <a:pPr algn="ctr"/>
            <a:r>
              <a:rPr lang="ja-JP" altLang="en-US" sz="2000" dirty="0" smtClean="0">
                <a:latin typeface="ＭＳ Ｐゴシック" panose="020B0600070205080204" pitchFamily="50" charset="-128"/>
                <a:ea typeface="ＭＳ Ｐゴシック" panose="020B0600070205080204" pitchFamily="50" charset="-128"/>
              </a:rPr>
              <a:t>類似</a:t>
            </a:r>
            <a:r>
              <a:rPr lang="ja-JP" altLang="en-US" sz="2000" dirty="0">
                <a:latin typeface="ＭＳ Ｐゴシック" panose="020B0600070205080204" pitchFamily="50" charset="-128"/>
                <a:ea typeface="ＭＳ Ｐゴシック" panose="020B0600070205080204" pitchFamily="50" charset="-128"/>
              </a:rPr>
              <a:t>コード</a:t>
            </a:r>
            <a:r>
              <a:rPr kumimoji="1" lang="ja-JP" altLang="en-US" sz="2000" dirty="0" smtClean="0">
                <a:latin typeface="ＭＳ Ｐゴシック" panose="020B0600070205080204" pitchFamily="50" charset="-128"/>
                <a:ea typeface="ＭＳ Ｐゴシック" panose="020B0600070205080204" pitchFamily="50" charset="-128"/>
              </a:rPr>
              <a:t>ペア</a:t>
            </a:r>
            <a:endParaRPr kumimoji="1" lang="ja-JP" altLang="en-US" sz="2000" dirty="0">
              <a:latin typeface="ＭＳ Ｐゴシック" panose="020B0600070205080204" pitchFamily="50" charset="-128"/>
              <a:ea typeface="ＭＳ Ｐゴシック" panose="020B0600070205080204" pitchFamily="50" charset="-128"/>
            </a:endParaRPr>
          </a:p>
        </p:txBody>
      </p:sp>
      <p:sp>
        <p:nvSpPr>
          <p:cNvPr id="10" name="角丸四角形 9"/>
          <p:cNvSpPr/>
          <p:nvPr/>
        </p:nvSpPr>
        <p:spPr>
          <a:xfrm>
            <a:off x="7792399" y="5384777"/>
            <a:ext cx="3758251" cy="834572"/>
          </a:xfrm>
          <a:prstGeom prst="round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000" dirty="0" smtClean="0">
                <a:latin typeface="ＭＳ Ｐゴシック" panose="020B0600070205080204" pitchFamily="50" charset="-128"/>
                <a:ea typeface="ＭＳ Ｐゴシック" panose="020B0600070205080204" pitchFamily="50" charset="-128"/>
              </a:rPr>
              <a:t>両方のコード片にテストコードが存在する</a:t>
            </a:r>
            <a:r>
              <a:rPr lang="ja-JP" altLang="en-US" sz="2000" dirty="0">
                <a:latin typeface="ＭＳ Ｐゴシック" panose="020B0600070205080204" pitchFamily="50" charset="-128"/>
                <a:ea typeface="ＭＳ Ｐゴシック" panose="020B0600070205080204" pitchFamily="50" charset="-128"/>
              </a:rPr>
              <a:t>類似コード</a:t>
            </a:r>
            <a:r>
              <a:rPr kumimoji="1" lang="ja-JP" altLang="en-US" sz="2000" dirty="0" smtClean="0">
                <a:latin typeface="ＭＳ Ｐゴシック" panose="020B0600070205080204" pitchFamily="50" charset="-128"/>
                <a:ea typeface="ＭＳ Ｐゴシック" panose="020B0600070205080204" pitchFamily="50" charset="-128"/>
              </a:rPr>
              <a:t>ペア</a:t>
            </a:r>
            <a:endParaRPr kumimoji="1" lang="ja-JP" altLang="en-US" sz="2000" dirty="0">
              <a:latin typeface="ＭＳ Ｐゴシック" panose="020B0600070205080204" pitchFamily="50" charset="-128"/>
              <a:ea typeface="ＭＳ Ｐゴシック" panose="020B0600070205080204" pitchFamily="50" charset="-128"/>
            </a:endParaRPr>
          </a:p>
        </p:txBody>
      </p:sp>
      <p:sp>
        <p:nvSpPr>
          <p:cNvPr id="17" name="メモ 16"/>
          <p:cNvSpPr/>
          <p:nvPr/>
        </p:nvSpPr>
        <p:spPr>
          <a:xfrm rot="10800000">
            <a:off x="6635510" y="5427179"/>
            <a:ext cx="694587" cy="792169"/>
          </a:xfrm>
          <a:prstGeom prst="foldedCorner">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8" name="Freeform 13"/>
          <p:cNvSpPr>
            <a:spLocks/>
          </p:cNvSpPr>
          <p:nvPr/>
        </p:nvSpPr>
        <p:spPr bwMode="auto">
          <a:xfrm>
            <a:off x="6781859" y="5562371"/>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ln>
            <a:headEnd/>
            <a:tailEnd/>
          </a:ln>
        </p:spPr>
        <p:style>
          <a:lnRef idx="2">
            <a:schemeClr val="accent4">
              <a:shade val="50000"/>
            </a:schemeClr>
          </a:lnRef>
          <a:fillRef idx="1">
            <a:schemeClr val="accent4"/>
          </a:fillRef>
          <a:effectRef idx="0">
            <a:schemeClr val="accent4"/>
          </a:effectRef>
          <a:fontRef idx="minor">
            <a:schemeClr val="lt1"/>
          </a:fontRef>
        </p:style>
        <p:txBody>
          <a:bodyPr/>
          <a:lstStyle/>
          <a:p>
            <a:endParaRPr lang="ja-JP" altLang="ja-JP" sz="1800" u="sng">
              <a:latin typeface="Arial" charset="0"/>
              <a:ea typeface="MS UI Gothic" pitchFamily="50" charset="-128"/>
            </a:endParaRPr>
          </a:p>
        </p:txBody>
      </p:sp>
      <p:sp>
        <p:nvSpPr>
          <p:cNvPr id="19" name="Freeform 13"/>
          <p:cNvSpPr>
            <a:spLocks/>
          </p:cNvSpPr>
          <p:nvPr/>
        </p:nvSpPr>
        <p:spPr bwMode="auto">
          <a:xfrm>
            <a:off x="6787321" y="5910776"/>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ln>
            <a:headEnd/>
            <a:tailEnd/>
          </a:ln>
        </p:spPr>
        <p:style>
          <a:lnRef idx="2">
            <a:schemeClr val="accent4">
              <a:shade val="50000"/>
            </a:schemeClr>
          </a:lnRef>
          <a:fillRef idx="1">
            <a:schemeClr val="accent4"/>
          </a:fillRef>
          <a:effectRef idx="0">
            <a:schemeClr val="accent4"/>
          </a:effectRef>
          <a:fontRef idx="minor">
            <a:schemeClr val="lt1"/>
          </a:fontRef>
        </p:style>
        <p:txBody>
          <a:bodyPr/>
          <a:lstStyle/>
          <a:p>
            <a:endParaRPr lang="ja-JP" altLang="ja-JP" sz="1800" u="sng">
              <a:latin typeface="Arial" charset="0"/>
              <a:ea typeface="MS UI Gothic" pitchFamily="50" charset="-128"/>
            </a:endParaRPr>
          </a:p>
        </p:txBody>
      </p:sp>
      <p:sp>
        <p:nvSpPr>
          <p:cNvPr id="20" name="メモ 19"/>
          <p:cNvSpPr/>
          <p:nvPr/>
        </p:nvSpPr>
        <p:spPr>
          <a:xfrm rot="10800000">
            <a:off x="6635511" y="2863844"/>
            <a:ext cx="694587" cy="752562"/>
          </a:xfrm>
          <a:prstGeom prst="foldedCorner">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21" name="Freeform 13"/>
          <p:cNvSpPr>
            <a:spLocks/>
          </p:cNvSpPr>
          <p:nvPr/>
        </p:nvSpPr>
        <p:spPr bwMode="auto">
          <a:xfrm>
            <a:off x="6781859" y="2958030"/>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95000"/>
            </a:schemeClr>
          </a:solidFill>
          <a:ln w="12700" cap="rnd">
            <a:solidFill>
              <a:srgbClr val="000000"/>
            </a:solidFill>
            <a:round/>
            <a:headEnd/>
            <a:tailEnd/>
          </a:ln>
        </p:spPr>
        <p:txBody>
          <a:bodyPr/>
          <a:lstStyle/>
          <a:p>
            <a:endParaRPr lang="ja-JP" altLang="ja-JP" sz="1800" u="sng">
              <a:latin typeface="Arial" charset="0"/>
              <a:ea typeface="MS UI Gothic" pitchFamily="50" charset="-128"/>
            </a:endParaRPr>
          </a:p>
        </p:txBody>
      </p:sp>
      <p:sp>
        <p:nvSpPr>
          <p:cNvPr id="22" name="Freeform 13"/>
          <p:cNvSpPr>
            <a:spLocks/>
          </p:cNvSpPr>
          <p:nvPr/>
        </p:nvSpPr>
        <p:spPr bwMode="auto">
          <a:xfrm>
            <a:off x="6787321" y="3331835"/>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95000"/>
            </a:schemeClr>
          </a:solidFill>
          <a:ln w="12700" cap="rnd">
            <a:solidFill>
              <a:srgbClr val="000000"/>
            </a:solidFill>
            <a:round/>
            <a:headEnd/>
            <a:tailEnd/>
          </a:ln>
        </p:spPr>
        <p:txBody>
          <a:bodyPr/>
          <a:lstStyle/>
          <a:p>
            <a:endParaRPr lang="ja-JP" altLang="ja-JP" sz="1800" u="sng">
              <a:latin typeface="Arial" charset="0"/>
              <a:ea typeface="MS UI Gothic" pitchFamily="50" charset="-128"/>
            </a:endParaRPr>
          </a:p>
        </p:txBody>
      </p:sp>
      <p:sp>
        <p:nvSpPr>
          <p:cNvPr id="23" name="メモ 22"/>
          <p:cNvSpPr/>
          <p:nvPr/>
        </p:nvSpPr>
        <p:spPr>
          <a:xfrm rot="10800000">
            <a:off x="6635511" y="4178322"/>
            <a:ext cx="694587" cy="752562"/>
          </a:xfrm>
          <a:prstGeom prst="foldedCorner">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24" name="Freeform 13"/>
          <p:cNvSpPr>
            <a:spLocks/>
          </p:cNvSpPr>
          <p:nvPr/>
        </p:nvSpPr>
        <p:spPr bwMode="auto">
          <a:xfrm>
            <a:off x="6781859" y="4272508"/>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ln>
            <a:headEnd/>
            <a:tailEnd/>
          </a:ln>
        </p:spPr>
        <p:style>
          <a:lnRef idx="2">
            <a:schemeClr val="accent4">
              <a:shade val="50000"/>
            </a:schemeClr>
          </a:lnRef>
          <a:fillRef idx="1">
            <a:schemeClr val="accent4"/>
          </a:fillRef>
          <a:effectRef idx="0">
            <a:schemeClr val="accent4"/>
          </a:effectRef>
          <a:fontRef idx="minor">
            <a:schemeClr val="lt1"/>
          </a:fontRef>
        </p:style>
        <p:txBody>
          <a:bodyPr/>
          <a:lstStyle/>
          <a:p>
            <a:endParaRPr lang="ja-JP" altLang="ja-JP" sz="1800" u="sng">
              <a:latin typeface="Arial" charset="0"/>
              <a:ea typeface="MS UI Gothic" pitchFamily="50" charset="-128"/>
            </a:endParaRPr>
          </a:p>
        </p:txBody>
      </p:sp>
      <p:sp>
        <p:nvSpPr>
          <p:cNvPr id="25" name="Freeform 13"/>
          <p:cNvSpPr>
            <a:spLocks/>
          </p:cNvSpPr>
          <p:nvPr/>
        </p:nvSpPr>
        <p:spPr bwMode="auto">
          <a:xfrm>
            <a:off x="6787321" y="4627263"/>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95000"/>
            </a:schemeClr>
          </a:solidFill>
          <a:ln w="12700" cap="rnd">
            <a:solidFill>
              <a:srgbClr val="000000"/>
            </a:solidFill>
            <a:round/>
            <a:headEnd/>
            <a:tailEnd/>
          </a:ln>
        </p:spPr>
        <p:txBody>
          <a:bodyPr/>
          <a:lstStyle/>
          <a:p>
            <a:endParaRPr lang="ja-JP" altLang="ja-JP" sz="1800" u="sng">
              <a:latin typeface="Arial" charset="0"/>
              <a:ea typeface="MS UI Gothic" pitchFamily="50" charset="-128"/>
            </a:endParaRPr>
          </a:p>
        </p:txBody>
      </p:sp>
      <p:sp>
        <p:nvSpPr>
          <p:cNvPr id="27" name="テキスト ボックス 26"/>
          <p:cNvSpPr txBox="1"/>
          <p:nvPr/>
        </p:nvSpPr>
        <p:spPr>
          <a:xfrm>
            <a:off x="2064658" y="2447215"/>
            <a:ext cx="1458686" cy="369332"/>
          </a:xfrm>
          <a:prstGeom prst="rect">
            <a:avLst/>
          </a:prstGeom>
          <a:noFill/>
        </p:spPr>
        <p:txBody>
          <a:bodyPr wrap="square" rtlCol="0">
            <a:spAutoFit/>
          </a:bodyPr>
          <a:lstStyle/>
          <a:p>
            <a:r>
              <a:rPr lang="ja-JP" altLang="en-US" b="1" dirty="0" smtClean="0"/>
              <a:t>対応付け</a:t>
            </a:r>
            <a:r>
              <a:rPr lang="ja-JP" altLang="en-US" b="1" dirty="0"/>
              <a:t>表</a:t>
            </a:r>
            <a:endParaRPr kumimoji="1" lang="ja-JP" altLang="en-US" b="1" dirty="0"/>
          </a:p>
        </p:txBody>
      </p:sp>
      <p:sp>
        <p:nvSpPr>
          <p:cNvPr id="28" name="テキスト ボックス 27"/>
          <p:cNvSpPr txBox="1"/>
          <p:nvPr/>
        </p:nvSpPr>
        <p:spPr>
          <a:xfrm>
            <a:off x="8295841" y="2404813"/>
            <a:ext cx="2483037" cy="369332"/>
          </a:xfrm>
          <a:prstGeom prst="rect">
            <a:avLst/>
          </a:prstGeom>
          <a:noFill/>
        </p:spPr>
        <p:txBody>
          <a:bodyPr wrap="square" rtlCol="0">
            <a:spAutoFit/>
          </a:bodyPr>
          <a:lstStyle/>
          <a:p>
            <a:r>
              <a:rPr lang="ja-JP" altLang="en-US" b="1" dirty="0"/>
              <a:t>類似</a:t>
            </a:r>
            <a:r>
              <a:rPr lang="ja-JP" altLang="en-US" b="1" dirty="0" smtClean="0"/>
              <a:t>コードペアの分類</a:t>
            </a:r>
            <a:endParaRPr kumimoji="1" lang="ja-JP" altLang="en-US" b="1" dirty="0"/>
          </a:p>
        </p:txBody>
      </p:sp>
      <p:sp>
        <p:nvSpPr>
          <p:cNvPr id="29" name="テキスト ボックス 28"/>
          <p:cNvSpPr txBox="1"/>
          <p:nvPr/>
        </p:nvSpPr>
        <p:spPr>
          <a:xfrm>
            <a:off x="6228440" y="3588275"/>
            <a:ext cx="1734454" cy="369332"/>
          </a:xfrm>
          <a:prstGeom prst="rect">
            <a:avLst/>
          </a:prstGeom>
          <a:noFill/>
        </p:spPr>
        <p:txBody>
          <a:bodyPr wrap="square" rtlCol="0">
            <a:spAutoFit/>
          </a:bodyPr>
          <a:lstStyle/>
          <a:p>
            <a:r>
              <a:rPr lang="en-US" altLang="ja-JP" dirty="0" smtClean="0">
                <a:latin typeface="ＭＳ Ｐゴシック" panose="020B0600070205080204" pitchFamily="50" charset="-128"/>
                <a:ea typeface="ＭＳ Ｐゴシック" panose="020B0600070205080204" pitchFamily="50" charset="-128"/>
              </a:rPr>
              <a:t>Clone Pairs 1</a:t>
            </a:r>
            <a:endParaRPr lang="ja-JP" altLang="en-US" dirty="0" smtClean="0">
              <a:latin typeface="ＭＳ Ｐゴシック" panose="020B0600070205080204" pitchFamily="50" charset="-128"/>
              <a:ea typeface="ＭＳ Ｐゴシック" panose="020B0600070205080204" pitchFamily="50" charset="-128"/>
            </a:endParaRPr>
          </a:p>
        </p:txBody>
      </p:sp>
      <p:sp>
        <p:nvSpPr>
          <p:cNvPr id="30" name="テキスト ボックス 29"/>
          <p:cNvSpPr txBox="1"/>
          <p:nvPr/>
        </p:nvSpPr>
        <p:spPr>
          <a:xfrm>
            <a:off x="6228440" y="4903812"/>
            <a:ext cx="1734454" cy="369332"/>
          </a:xfrm>
          <a:prstGeom prst="rect">
            <a:avLst/>
          </a:prstGeom>
          <a:noFill/>
        </p:spPr>
        <p:txBody>
          <a:bodyPr wrap="square" rtlCol="0">
            <a:spAutoFit/>
          </a:bodyPr>
          <a:lstStyle/>
          <a:p>
            <a:r>
              <a:rPr lang="en-US" altLang="ja-JP" dirty="0" smtClean="0">
                <a:latin typeface="ＭＳ Ｐゴシック" panose="020B0600070205080204" pitchFamily="50" charset="-128"/>
                <a:ea typeface="ＭＳ Ｐゴシック" panose="020B0600070205080204" pitchFamily="50" charset="-128"/>
              </a:rPr>
              <a:t>Clone Pairs 2</a:t>
            </a:r>
            <a:endParaRPr lang="ja-JP" altLang="en-US" dirty="0" smtClean="0">
              <a:latin typeface="ＭＳ Ｐゴシック" panose="020B0600070205080204" pitchFamily="50" charset="-128"/>
              <a:ea typeface="ＭＳ Ｐゴシック" panose="020B0600070205080204" pitchFamily="50" charset="-128"/>
            </a:endParaRPr>
          </a:p>
        </p:txBody>
      </p:sp>
      <p:sp>
        <p:nvSpPr>
          <p:cNvPr id="31" name="テキスト ボックス 30"/>
          <p:cNvSpPr txBox="1"/>
          <p:nvPr/>
        </p:nvSpPr>
        <p:spPr>
          <a:xfrm>
            <a:off x="6228440" y="6163409"/>
            <a:ext cx="1734454" cy="369332"/>
          </a:xfrm>
          <a:prstGeom prst="rect">
            <a:avLst/>
          </a:prstGeom>
          <a:noFill/>
        </p:spPr>
        <p:txBody>
          <a:bodyPr wrap="square" rtlCol="0">
            <a:spAutoFit/>
          </a:bodyPr>
          <a:lstStyle/>
          <a:p>
            <a:r>
              <a:rPr lang="en-US" altLang="ja-JP" dirty="0" smtClean="0">
                <a:latin typeface="ＭＳ Ｐゴシック" panose="020B0600070205080204" pitchFamily="50" charset="-128"/>
                <a:ea typeface="ＭＳ Ｐゴシック" panose="020B0600070205080204" pitchFamily="50" charset="-128"/>
              </a:rPr>
              <a:t>Clone Pairs 3</a:t>
            </a:r>
            <a:endParaRPr lang="ja-JP" altLang="en-US" dirty="0" smtClean="0">
              <a:latin typeface="ＭＳ Ｐゴシック" panose="020B0600070205080204" pitchFamily="50" charset="-128"/>
              <a:ea typeface="ＭＳ Ｐゴシック" panose="020B0600070205080204" pitchFamily="50" charset="-128"/>
            </a:endParaRPr>
          </a:p>
        </p:txBody>
      </p:sp>
      <p:sp>
        <p:nvSpPr>
          <p:cNvPr id="3" name="スライド番号プレースホルダー 2"/>
          <p:cNvSpPr>
            <a:spLocks noGrp="1"/>
          </p:cNvSpPr>
          <p:nvPr>
            <p:ph type="sldNum" sz="quarter" idx="12"/>
          </p:nvPr>
        </p:nvSpPr>
        <p:spPr/>
        <p:txBody>
          <a:bodyPr/>
          <a:lstStyle/>
          <a:p>
            <a:fld id="{BA258462-179E-4B38-91EE-44DE7242CE39}" type="slidenum">
              <a:rPr kumimoji="1" lang="ja-JP" altLang="en-US" smtClean="0"/>
              <a:t>11</a:t>
            </a:fld>
            <a:endParaRPr kumimoji="1" lang="ja-JP" altLang="en-US"/>
          </a:p>
        </p:txBody>
      </p:sp>
    </p:spTree>
    <p:extLst>
      <p:ext uri="{BB962C8B-B14F-4D97-AF65-F5344CB8AC3E}">
        <p14:creationId xmlns:p14="http://schemas.microsoft.com/office/powerpoint/2010/main" val="1018725162"/>
      </p:ext>
    </p:extLst>
  </p:cSld>
  <p:clrMapOvr>
    <a:masterClrMapping/>
  </p:clrMapOvr>
  <mc:AlternateContent xmlns:mc="http://schemas.openxmlformats.org/markup-compatibility/2006" xmlns:p14="http://schemas.microsoft.com/office/powerpoint/2010/main">
    <mc:Choice Requires="p14">
      <p:transition spd="slow" p14:dur="2000" advTm="2564"/>
    </mc:Choice>
    <mc:Fallback xmlns="">
      <p:transition spd="slow" advTm="2564"/>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68741"/>
            <a:ext cx="10642600" cy="1408566"/>
          </a:xfrm>
        </p:spPr>
        <p:txBody>
          <a:bodyPr>
            <a:normAutofit/>
          </a:bodyPr>
          <a:lstStyle/>
          <a:p>
            <a:r>
              <a:rPr lang="ja-JP" altLang="en-US" sz="4000" dirty="0"/>
              <a:t>調査</a:t>
            </a:r>
            <a:r>
              <a:rPr lang="ja-JP" altLang="en-US" sz="4000" dirty="0" smtClean="0"/>
              <a:t>１</a:t>
            </a:r>
            <a:r>
              <a:rPr lang="ja-JP" altLang="en-US" sz="4000" dirty="0"/>
              <a:t>：</a:t>
            </a:r>
            <a:r>
              <a:rPr lang="ja-JP" altLang="en-US" sz="4000" dirty="0" smtClean="0"/>
              <a:t>プロジェクト内に再利用候補になる</a:t>
            </a:r>
            <a:r>
              <a:rPr lang="ja-JP" altLang="en-US" sz="4000" dirty="0"/>
              <a:t>類似コード</a:t>
            </a:r>
            <a:r>
              <a:rPr lang="ja-JP" altLang="en-US" sz="4000" dirty="0" smtClean="0"/>
              <a:t>ペアは</a:t>
            </a:r>
            <a:r>
              <a:rPr lang="ja-JP" altLang="en-US" sz="4000" dirty="0"/>
              <a:t>どの程度存在するか？</a:t>
            </a:r>
            <a:endParaRPr kumimoji="1" lang="ja-JP" altLang="en-US" sz="4000" dirty="0"/>
          </a:p>
        </p:txBody>
      </p:sp>
      <p:sp>
        <p:nvSpPr>
          <p:cNvPr id="3" name="コンテンツ プレースホルダー 2"/>
          <p:cNvSpPr>
            <a:spLocks noGrp="1"/>
          </p:cNvSpPr>
          <p:nvPr>
            <p:ph idx="1"/>
          </p:nvPr>
        </p:nvSpPr>
        <p:spPr>
          <a:xfrm>
            <a:off x="838200" y="1685471"/>
            <a:ext cx="10515600" cy="4224792"/>
          </a:xfrm>
        </p:spPr>
        <p:txBody>
          <a:bodyPr>
            <a:normAutofit/>
          </a:bodyPr>
          <a:lstStyle/>
          <a:p>
            <a:pPr>
              <a:buClr>
                <a:schemeClr val="tx2"/>
              </a:buClr>
              <a:buFont typeface="Wingdings" panose="05000000000000000000" pitchFamily="2" charset="2"/>
              <a:buChar char="l"/>
            </a:pPr>
            <a:r>
              <a:rPr lang="en-US" altLang="ja-JP" sz="3200" dirty="0"/>
              <a:t>3</a:t>
            </a:r>
            <a:r>
              <a:rPr lang="ja-JP" altLang="en-US" sz="3200" dirty="0" err="1"/>
              <a:t>つ</a:t>
            </a:r>
            <a:r>
              <a:rPr lang="ja-JP" altLang="en-US" sz="3200" dirty="0" err="1" smtClean="0"/>
              <a:t>の</a:t>
            </a:r>
            <a:r>
              <a:rPr lang="ja-JP" altLang="en-US" sz="3200" dirty="0"/>
              <a:t>有名</a:t>
            </a:r>
            <a:r>
              <a:rPr lang="ja-JP" altLang="en-US" sz="3200" dirty="0" smtClean="0"/>
              <a:t> </a:t>
            </a:r>
            <a:r>
              <a:rPr lang="en-US" altLang="ja-JP" sz="3200" dirty="0" smtClean="0"/>
              <a:t>java</a:t>
            </a:r>
            <a:r>
              <a:rPr lang="ja-JP" altLang="en-US" sz="3200" dirty="0" smtClean="0"/>
              <a:t>プロジェクト </a:t>
            </a:r>
            <a:r>
              <a:rPr lang="en-US" altLang="ja-JP" sz="3200" dirty="0" smtClean="0"/>
              <a:t>maven</a:t>
            </a:r>
            <a:r>
              <a:rPr lang="ja-JP" altLang="en-US" sz="3200" dirty="0" err="1" smtClean="0"/>
              <a:t>，</a:t>
            </a:r>
            <a:r>
              <a:rPr lang="en-US" altLang="ja-JP" sz="3200" dirty="0" err="1" smtClean="0"/>
              <a:t>kafka</a:t>
            </a:r>
            <a:r>
              <a:rPr lang="ja-JP" altLang="en-US" sz="3200" dirty="0" err="1" smtClean="0"/>
              <a:t>，</a:t>
            </a:r>
            <a:r>
              <a:rPr lang="en-US" altLang="ja-JP" sz="3200" dirty="0" err="1" smtClean="0"/>
              <a:t>kylin</a:t>
            </a:r>
            <a:r>
              <a:rPr lang="ja-JP" altLang="en-US" sz="3200" dirty="0"/>
              <a:t> </a:t>
            </a:r>
            <a:r>
              <a:rPr lang="ja-JP" altLang="en-US" sz="3200" dirty="0" smtClean="0"/>
              <a:t>を調査</a:t>
            </a:r>
            <a:endParaRPr kumimoji="1" lang="ja-JP" altLang="en-US" sz="3200" dirty="0"/>
          </a:p>
        </p:txBody>
      </p:sp>
      <p:graphicFrame>
        <p:nvGraphicFramePr>
          <p:cNvPr id="4" name="表 3"/>
          <p:cNvGraphicFramePr>
            <a:graphicFrameLocks noGrp="1"/>
          </p:cNvGraphicFramePr>
          <p:nvPr>
            <p:extLst>
              <p:ext uri="{D42A27DB-BD31-4B8C-83A1-F6EECF244321}">
                <p14:modId xmlns:p14="http://schemas.microsoft.com/office/powerpoint/2010/main" val="1661743397"/>
              </p:ext>
            </p:extLst>
          </p:nvPr>
        </p:nvGraphicFramePr>
        <p:xfrm>
          <a:off x="954086" y="2460142"/>
          <a:ext cx="10283828" cy="2279209"/>
        </p:xfrm>
        <a:graphic>
          <a:graphicData uri="http://schemas.openxmlformats.org/drawingml/2006/table">
            <a:tbl>
              <a:tblPr/>
              <a:tblGrid>
                <a:gridCol w="1749202">
                  <a:extLst>
                    <a:ext uri="{9D8B030D-6E8A-4147-A177-3AD203B41FA5}">
                      <a16:colId xmlns:a16="http://schemas.microsoft.com/office/drawing/2014/main" val="1746915907"/>
                    </a:ext>
                  </a:extLst>
                </a:gridCol>
                <a:gridCol w="1208312">
                  <a:extLst>
                    <a:ext uri="{9D8B030D-6E8A-4147-A177-3AD203B41FA5}">
                      <a16:colId xmlns:a16="http://schemas.microsoft.com/office/drawing/2014/main" val="59117736"/>
                    </a:ext>
                  </a:extLst>
                </a:gridCol>
                <a:gridCol w="1117600">
                  <a:extLst>
                    <a:ext uri="{9D8B030D-6E8A-4147-A177-3AD203B41FA5}">
                      <a16:colId xmlns:a16="http://schemas.microsoft.com/office/drawing/2014/main" val="3420464399"/>
                    </a:ext>
                  </a:extLst>
                </a:gridCol>
                <a:gridCol w="1262743">
                  <a:extLst>
                    <a:ext uri="{9D8B030D-6E8A-4147-A177-3AD203B41FA5}">
                      <a16:colId xmlns:a16="http://schemas.microsoft.com/office/drawing/2014/main" val="3302840137"/>
                    </a:ext>
                  </a:extLst>
                </a:gridCol>
                <a:gridCol w="1277257">
                  <a:extLst>
                    <a:ext uri="{9D8B030D-6E8A-4147-A177-3AD203B41FA5}">
                      <a16:colId xmlns:a16="http://schemas.microsoft.com/office/drawing/2014/main" val="573808135"/>
                    </a:ext>
                  </a:extLst>
                </a:gridCol>
                <a:gridCol w="1097757">
                  <a:extLst>
                    <a:ext uri="{9D8B030D-6E8A-4147-A177-3AD203B41FA5}">
                      <a16:colId xmlns:a16="http://schemas.microsoft.com/office/drawing/2014/main" val="86984294"/>
                    </a:ext>
                  </a:extLst>
                </a:gridCol>
                <a:gridCol w="1109145">
                  <a:extLst>
                    <a:ext uri="{9D8B030D-6E8A-4147-A177-3AD203B41FA5}">
                      <a16:colId xmlns:a16="http://schemas.microsoft.com/office/drawing/2014/main" val="75514794"/>
                    </a:ext>
                  </a:extLst>
                </a:gridCol>
                <a:gridCol w="1461812">
                  <a:extLst>
                    <a:ext uri="{9D8B030D-6E8A-4147-A177-3AD203B41FA5}">
                      <a16:colId xmlns:a16="http://schemas.microsoft.com/office/drawing/2014/main" val="510117935"/>
                    </a:ext>
                  </a:extLst>
                </a:gridCol>
              </a:tblGrid>
              <a:tr h="532575">
                <a:tc rowSpan="2">
                  <a:txBody>
                    <a:bodyPr/>
                    <a:lstStyle/>
                    <a:p>
                      <a:pPr algn="ctr"/>
                      <a:r>
                        <a:rPr lang="ja-JP" altLang="en-US" sz="1600" b="1" dirty="0" smtClean="0">
                          <a:effectLst/>
                          <a:latin typeface="ＭＳ Ｐゴシック" panose="020B0600070205080204" pitchFamily="50" charset="-128"/>
                          <a:ea typeface="ＭＳ Ｐゴシック" panose="020B0600070205080204" pitchFamily="50" charset="-128"/>
                        </a:rPr>
                        <a:t>プロジェクト名</a:t>
                      </a:r>
                      <a:endParaRPr lang="en-US" sz="1600" dirty="0">
                        <a:effectLst/>
                        <a:latin typeface="ＭＳ Ｐゴシック" panose="020B0600070205080204" pitchFamily="50" charset="-128"/>
                        <a:ea typeface="ＭＳ Ｐゴシック" panose="020B0600070205080204" pitchFamily="50" charset="-128"/>
                      </a:endParaRPr>
                    </a:p>
                    <a:p>
                      <a:r>
                        <a:rPr lang="en-US" sz="1200" dirty="0">
                          <a:effectLst/>
                          <a:latin typeface="ＭＳ Ｐゴシック" panose="020B0600070205080204" pitchFamily="50" charset="-128"/>
                          <a:ea typeface="ＭＳ Ｐゴシック" panose="020B0600070205080204" pitchFamily="50" charset="-128"/>
                        </a:rPr>
                        <a:t/>
                      </a:r>
                      <a:br>
                        <a:rPr lang="en-US" sz="1200" dirty="0">
                          <a:effectLst/>
                          <a:latin typeface="ＭＳ Ｐゴシック" panose="020B0600070205080204" pitchFamily="50" charset="-128"/>
                          <a:ea typeface="ＭＳ Ｐゴシック" panose="020B0600070205080204" pitchFamily="50" charset="-128"/>
                        </a:rPr>
                      </a:br>
                      <a:endParaRPr lang="en-US" sz="12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AAAAAA"/>
                      </a:solidFill>
                      <a:prstDash val="solid"/>
                      <a:round/>
                      <a:headEnd type="none" w="med" len="med"/>
                      <a:tailEnd type="none" w="med" len="med"/>
                    </a:lnL>
                    <a:lnR w="4763" cap="flat" cmpd="sng" algn="ctr">
                      <a:solidFill>
                        <a:srgbClr val="AAAAAA"/>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AAAAAA"/>
                      </a:solidFill>
                      <a:prstDash val="solid"/>
                      <a:round/>
                      <a:headEnd type="none" w="med" len="med"/>
                      <a:tailEnd type="none" w="med" len="med"/>
                    </a:lnB>
                    <a:solidFill>
                      <a:srgbClr val="D4D4D4"/>
                    </a:solidFill>
                  </a:tcPr>
                </a:tc>
                <a:tc gridSpan="2">
                  <a:txBody>
                    <a:bodyPr/>
                    <a:lstStyle/>
                    <a:p>
                      <a:pPr algn="ctr"/>
                      <a:r>
                        <a:rPr kumimoji="1" lang="ja-JP" altLang="en-US" sz="1400" dirty="0" smtClean="0">
                          <a:latin typeface="ＭＳ Ｐゴシック" panose="020B0600070205080204" pitchFamily="50" charset="-128"/>
                          <a:ea typeface="ＭＳ Ｐゴシック" panose="020B0600070205080204" pitchFamily="50" charset="-128"/>
                        </a:rPr>
                        <a:t>両方のコード片にテストコードが存在する類似コードペア</a:t>
                      </a:r>
                      <a:endParaRPr kumimoji="1" lang="ja-JP" altLang="en-US" sz="1400" dirty="0">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AAAAAA"/>
                      </a:solidFill>
                      <a:prstDash val="solid"/>
                      <a:round/>
                      <a:headEnd type="none" w="med" len="med"/>
                      <a:tailEnd type="none" w="med" len="med"/>
                    </a:lnL>
                    <a:lnR w="4763" cap="flat" cmpd="sng" algn="ctr">
                      <a:solidFill>
                        <a:srgbClr val="AAAAAA"/>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AAAAAA"/>
                      </a:solidFill>
                      <a:prstDash val="solid"/>
                      <a:round/>
                      <a:headEnd type="none" w="med" len="med"/>
                      <a:tailEnd type="none" w="med" len="med"/>
                    </a:lnB>
                    <a:solidFill>
                      <a:srgbClr val="D4D4D4"/>
                    </a:solidFill>
                  </a:tcPr>
                </a:tc>
                <a:tc hMerge="1">
                  <a:txBody>
                    <a:bodyPr/>
                    <a:lstStyle/>
                    <a:p>
                      <a:endParaRPr kumimoji="1" lang="ja-JP" altLang="en-US"/>
                    </a:p>
                  </a:txBody>
                  <a:tcPr/>
                </a:tc>
                <a:tc gridSpan="2">
                  <a:txBody>
                    <a:bodyPr/>
                    <a:lstStyle/>
                    <a:p>
                      <a:pPr algn="ctr"/>
                      <a:r>
                        <a:rPr lang="ja-JP" altLang="en-US" sz="1400" dirty="0" smtClean="0">
                          <a:latin typeface="ＭＳ Ｐゴシック" panose="020B0600070205080204" pitchFamily="50" charset="-128"/>
                          <a:ea typeface="ＭＳ Ｐゴシック" panose="020B0600070205080204" pitchFamily="50" charset="-128"/>
                        </a:rPr>
                        <a:t>どちらか片方のコード片にテストコードが存在する類似コードペア</a:t>
                      </a:r>
                      <a:endParaRPr kumimoji="1" lang="ja-JP" altLang="en-US" sz="1400" dirty="0">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AAAAAA"/>
                      </a:solidFill>
                      <a:prstDash val="solid"/>
                      <a:round/>
                      <a:headEnd type="none" w="med" len="med"/>
                      <a:tailEnd type="none" w="med" len="med"/>
                    </a:lnL>
                    <a:lnR w="4763" cap="flat" cmpd="sng" algn="ctr">
                      <a:solidFill>
                        <a:srgbClr val="AAAAAA"/>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AAAAAA"/>
                      </a:solidFill>
                      <a:prstDash val="solid"/>
                      <a:round/>
                      <a:headEnd type="none" w="med" len="med"/>
                      <a:tailEnd type="none" w="med" len="med"/>
                    </a:lnB>
                    <a:solidFill>
                      <a:srgbClr val="D4D4D4"/>
                    </a:solidFill>
                  </a:tcPr>
                </a:tc>
                <a:tc hMerge="1">
                  <a:txBody>
                    <a:bodyPr/>
                    <a:lstStyle/>
                    <a:p>
                      <a:endParaRPr kumimoji="1" lang="ja-JP" altLang="en-US"/>
                    </a:p>
                  </a:txBody>
                  <a:tcPr/>
                </a:tc>
                <a:tc gridSpan="2">
                  <a:txBody>
                    <a:bodyPr/>
                    <a:lstStyle/>
                    <a:p>
                      <a:pPr algn="ctr"/>
                      <a:r>
                        <a:rPr kumimoji="1" lang="ja-JP" altLang="en-US" sz="1400" dirty="0" smtClean="0">
                          <a:latin typeface="ＭＳ Ｐゴシック" panose="020B0600070205080204" pitchFamily="50" charset="-128"/>
                          <a:ea typeface="ＭＳ Ｐゴシック" panose="020B0600070205080204" pitchFamily="50" charset="-128"/>
                        </a:rPr>
                        <a:t>テストコードが存在しない類似コードペア</a:t>
                      </a:r>
                      <a:endParaRPr kumimoji="1" lang="ja-JP" altLang="en-US" sz="1400" dirty="0">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AAAAAA"/>
                      </a:solidFill>
                      <a:prstDash val="solid"/>
                      <a:round/>
                      <a:headEnd type="none" w="med" len="med"/>
                      <a:tailEnd type="none" w="med" len="med"/>
                    </a:lnL>
                    <a:lnR w="4763" cap="flat" cmpd="sng" algn="ctr">
                      <a:solidFill>
                        <a:srgbClr val="AAAAAA"/>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AAAAAA"/>
                      </a:solidFill>
                      <a:prstDash val="solid"/>
                      <a:round/>
                      <a:headEnd type="none" w="med" len="med"/>
                      <a:tailEnd type="none" w="med" len="med"/>
                    </a:lnB>
                    <a:solidFill>
                      <a:srgbClr val="D4D4D4"/>
                    </a:solidFill>
                  </a:tcPr>
                </a:tc>
                <a:tc hMerge="1">
                  <a:txBody>
                    <a:bodyPr/>
                    <a:lstStyle/>
                    <a:p>
                      <a:endParaRPr kumimoji="1" lang="ja-JP" altLang="en-US"/>
                    </a:p>
                  </a:txBody>
                  <a:tcPr/>
                </a:tc>
                <a:tc>
                  <a:txBody>
                    <a:bodyPr/>
                    <a:lstStyle/>
                    <a:p>
                      <a:pPr algn="ctr"/>
                      <a:r>
                        <a:rPr lang="ja-JP" altLang="en-US" sz="1600" b="1" dirty="0" smtClean="0">
                          <a:effectLst/>
                          <a:latin typeface="ＭＳ Ｐゴシック" panose="020B0600070205080204" pitchFamily="50" charset="-128"/>
                          <a:ea typeface="ＭＳ Ｐゴシック" panose="020B0600070205080204" pitchFamily="50" charset="-128"/>
                        </a:rPr>
                        <a:t>合計</a:t>
                      </a:r>
                      <a:endParaRPr lang="en-US" sz="16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AAAAAA"/>
                      </a:solidFill>
                      <a:prstDash val="solid"/>
                      <a:round/>
                      <a:headEnd type="none" w="med" len="med"/>
                      <a:tailEnd type="none" w="med" len="med"/>
                    </a:lnL>
                    <a:lnR>
                      <a:noFill/>
                    </a:lnR>
                    <a:lnT w="4763" cap="flat" cmpd="sng" algn="ctr">
                      <a:solidFill>
                        <a:srgbClr val="AAAAAA"/>
                      </a:solidFill>
                      <a:prstDash val="solid"/>
                      <a:round/>
                      <a:headEnd type="none" w="med" len="med"/>
                      <a:tailEnd type="none" w="med" len="med"/>
                    </a:lnT>
                    <a:lnB w="4763" cap="flat" cmpd="sng" algn="ctr">
                      <a:solidFill>
                        <a:srgbClr val="AAAAAA"/>
                      </a:solidFill>
                      <a:prstDash val="solid"/>
                      <a:round/>
                      <a:headEnd type="none" w="med" len="med"/>
                      <a:tailEnd type="none" w="med" len="med"/>
                    </a:lnB>
                    <a:solidFill>
                      <a:srgbClr val="D4D4D4"/>
                    </a:solidFill>
                  </a:tcPr>
                </a:tc>
                <a:extLst>
                  <a:ext uri="{0D108BD9-81ED-4DB2-BD59-A6C34878D82A}">
                    <a16:rowId xmlns:a16="http://schemas.microsoft.com/office/drawing/2014/main" val="2432429492"/>
                  </a:ext>
                </a:extLst>
              </a:tr>
              <a:tr h="220628">
                <a:tc vMerge="1">
                  <a:txBody>
                    <a:bodyPr/>
                    <a:lstStyle/>
                    <a:p>
                      <a:endParaRPr kumimoji="1" lang="ja-JP" altLang="en-US"/>
                    </a:p>
                  </a:txBody>
                  <a:tcPr/>
                </a:tc>
                <a:tc>
                  <a:txBody>
                    <a:bodyPr/>
                    <a:lstStyle/>
                    <a:p>
                      <a:pPr algn="ctr"/>
                      <a:r>
                        <a:rPr lang="ja-JP" altLang="en-US" sz="1600" dirty="0">
                          <a:effectLst/>
                          <a:latin typeface="ＭＳ Ｐゴシック" panose="020B0600070205080204" pitchFamily="50" charset="-128"/>
                          <a:ea typeface="ＭＳ Ｐゴシック" panose="020B0600070205080204" pitchFamily="50" charset="-128"/>
                        </a:rPr>
                        <a:t>数</a:t>
                      </a:r>
                    </a:p>
                  </a:txBody>
                  <a:tcPr marL="37904" marR="37904" marT="37904" marB="37904">
                    <a:lnL w="4763" cap="flat" cmpd="sng" algn="ctr">
                      <a:solidFill>
                        <a:srgbClr val="AAAAAA"/>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dirty="0" smtClean="0">
                          <a:effectLst/>
                          <a:latin typeface="ＭＳ Ｐゴシック" panose="020B0600070205080204" pitchFamily="50" charset="-128"/>
                          <a:ea typeface="ＭＳ Ｐゴシック" panose="020B0600070205080204" pitchFamily="50" charset="-128"/>
                        </a:rPr>
                        <a:t>割合</a:t>
                      </a:r>
                      <a:r>
                        <a:rPr lang="en-US" altLang="ja-JP" sz="1600" dirty="0" smtClean="0">
                          <a:effectLst/>
                          <a:latin typeface="ＭＳ Ｐゴシック" panose="020B0600070205080204" pitchFamily="50" charset="-128"/>
                          <a:ea typeface="ＭＳ Ｐゴシック" panose="020B0600070205080204" pitchFamily="50" charset="-128"/>
                        </a:rPr>
                        <a:t>(%)</a:t>
                      </a:r>
                      <a:endParaRPr lang="ja-JP" altLang="en-US" sz="16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dirty="0">
                          <a:effectLst/>
                          <a:latin typeface="ＭＳ Ｐゴシック" panose="020B0600070205080204" pitchFamily="50" charset="-128"/>
                          <a:ea typeface="ＭＳ Ｐゴシック" panose="020B0600070205080204" pitchFamily="50" charset="-128"/>
                        </a:rPr>
                        <a:t>数</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dirty="0" smtClean="0">
                          <a:effectLst/>
                          <a:latin typeface="ＭＳ Ｐゴシック" panose="020B0600070205080204" pitchFamily="50" charset="-128"/>
                          <a:ea typeface="ＭＳ Ｐゴシック" panose="020B0600070205080204" pitchFamily="50" charset="-128"/>
                        </a:rPr>
                        <a:t>割合</a:t>
                      </a:r>
                      <a:r>
                        <a:rPr lang="en-US" altLang="ja-JP" sz="1600" dirty="0" smtClean="0">
                          <a:effectLst/>
                          <a:latin typeface="ＭＳ Ｐゴシック" panose="020B0600070205080204" pitchFamily="50" charset="-128"/>
                          <a:ea typeface="ＭＳ Ｐゴシック" panose="020B0600070205080204" pitchFamily="50" charset="-128"/>
                        </a:rPr>
                        <a:t>(%)</a:t>
                      </a:r>
                      <a:endParaRPr lang="ja-JP" altLang="en-US" sz="16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a:effectLst/>
                          <a:latin typeface="ＭＳ Ｐゴシック" panose="020B0600070205080204" pitchFamily="50" charset="-128"/>
                          <a:ea typeface="ＭＳ Ｐゴシック" panose="020B0600070205080204" pitchFamily="50" charset="-128"/>
                        </a:rPr>
                        <a:t>数</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a:effectLst/>
                          <a:latin typeface="ＭＳ Ｐゴシック" panose="020B0600070205080204" pitchFamily="50" charset="-128"/>
                          <a:ea typeface="ＭＳ Ｐゴシック" panose="020B0600070205080204" pitchFamily="50" charset="-128"/>
                        </a:rPr>
                        <a:t>割合</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dirty="0">
                          <a:effectLst/>
                          <a:latin typeface="ＭＳ Ｐゴシック" panose="020B0600070205080204" pitchFamily="50" charset="-128"/>
                          <a:ea typeface="ＭＳ Ｐゴシック" panose="020B0600070205080204" pitchFamily="50" charset="-128"/>
                        </a:rPr>
                        <a:t>数</a:t>
                      </a:r>
                    </a:p>
                  </a:txBody>
                  <a:tcPr marL="37904" marR="37904" marT="37904" marB="37904">
                    <a:lnL w="4763" cap="flat" cmpd="sng" algn="ctr">
                      <a:solidFill>
                        <a:srgbClr val="CCCCCC"/>
                      </a:solidFill>
                      <a:prstDash val="solid"/>
                      <a:round/>
                      <a:headEnd type="none" w="med" len="med"/>
                      <a:tailEnd type="none" w="med" len="med"/>
                    </a:lnL>
                    <a:lnR>
                      <a:noFill/>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extLst>
                  <a:ext uri="{0D108BD9-81ED-4DB2-BD59-A6C34878D82A}">
                    <a16:rowId xmlns:a16="http://schemas.microsoft.com/office/drawing/2014/main" val="1855757358"/>
                  </a:ext>
                </a:extLst>
              </a:tr>
              <a:tr h="376602">
                <a:tc>
                  <a:txBody>
                    <a:bodyPr/>
                    <a:lstStyle/>
                    <a:p>
                      <a:pPr algn="ctr"/>
                      <a:r>
                        <a:rPr lang="en-US" sz="1600" dirty="0">
                          <a:effectLst/>
                          <a:latin typeface="ＭＳ Ｐゴシック" panose="020B0600070205080204" pitchFamily="50" charset="-128"/>
                          <a:ea typeface="ＭＳ Ｐゴシック" panose="020B0600070205080204" pitchFamily="50" charset="-128"/>
                        </a:rPr>
                        <a:t>Apache maven</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8</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2.0</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139</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34.2</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260</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63.9</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a:effectLst/>
                          <a:latin typeface="ＭＳ Ｐゴシック" panose="020B0600070205080204" pitchFamily="50" charset="-128"/>
                          <a:ea typeface="ＭＳ Ｐゴシック" panose="020B0600070205080204" pitchFamily="50" charset="-128"/>
                        </a:rPr>
                        <a:t>407</a:t>
                      </a:r>
                    </a:p>
                  </a:txBody>
                  <a:tcPr marL="37904" marR="37904" marT="37904" marB="37904">
                    <a:lnL w="4763" cap="flat" cmpd="sng" algn="ctr">
                      <a:solidFill>
                        <a:srgbClr val="CCCCCC"/>
                      </a:solidFill>
                      <a:prstDash val="solid"/>
                      <a:round/>
                      <a:headEnd type="none" w="med" len="med"/>
                      <a:tailEnd type="none" w="med" len="med"/>
                    </a:lnL>
                    <a:lnR>
                      <a:noFill/>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2102619"/>
                  </a:ext>
                </a:extLst>
              </a:tr>
              <a:tr h="298615">
                <a:tc>
                  <a:txBody>
                    <a:bodyPr/>
                    <a:lstStyle/>
                    <a:p>
                      <a:pPr algn="ctr"/>
                      <a:r>
                        <a:rPr lang="en-US" sz="1600" dirty="0">
                          <a:effectLst/>
                          <a:latin typeface="ＭＳ Ｐゴシック" panose="020B0600070205080204" pitchFamily="50" charset="-128"/>
                          <a:ea typeface="ＭＳ Ｐゴシック" panose="020B0600070205080204" pitchFamily="50" charset="-128"/>
                        </a:rPr>
                        <a:t>Apache </a:t>
                      </a:r>
                      <a:r>
                        <a:rPr lang="en-US" sz="1600" dirty="0" err="1">
                          <a:effectLst/>
                          <a:latin typeface="ＭＳ Ｐゴシック" panose="020B0600070205080204" pitchFamily="50" charset="-128"/>
                          <a:ea typeface="ＭＳ Ｐゴシック" panose="020B0600070205080204" pitchFamily="50" charset="-128"/>
                        </a:rPr>
                        <a:t>kafka</a:t>
                      </a:r>
                      <a:endParaRPr lang="en-US" sz="16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47</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7.5</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135</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21.6</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442</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70.8</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a:effectLst/>
                          <a:latin typeface="ＭＳ Ｐゴシック" panose="020B0600070205080204" pitchFamily="50" charset="-128"/>
                          <a:ea typeface="ＭＳ Ｐゴシック" panose="020B0600070205080204" pitchFamily="50" charset="-128"/>
                        </a:rPr>
                        <a:t>624</a:t>
                      </a:r>
                    </a:p>
                  </a:txBody>
                  <a:tcPr marL="37904" marR="37904" marT="37904" marB="37904">
                    <a:lnL w="4763" cap="flat" cmpd="sng" algn="ctr">
                      <a:solidFill>
                        <a:srgbClr val="CCCCCC"/>
                      </a:solidFill>
                      <a:prstDash val="solid"/>
                      <a:round/>
                      <a:headEnd type="none" w="med" len="med"/>
                      <a:tailEnd type="none" w="med" len="med"/>
                    </a:lnL>
                    <a:lnR>
                      <a:noFill/>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541340584"/>
                  </a:ext>
                </a:extLst>
              </a:tr>
              <a:tr h="117796">
                <a:tc>
                  <a:txBody>
                    <a:bodyPr/>
                    <a:lstStyle/>
                    <a:p>
                      <a:pPr algn="ctr"/>
                      <a:r>
                        <a:rPr lang="en-US" sz="1600" dirty="0">
                          <a:effectLst/>
                          <a:latin typeface="ＭＳ Ｐゴシック" panose="020B0600070205080204" pitchFamily="50" charset="-128"/>
                          <a:ea typeface="ＭＳ Ｐゴシック" panose="020B0600070205080204" pitchFamily="50" charset="-128"/>
                        </a:rPr>
                        <a:t>Apache </a:t>
                      </a:r>
                      <a:r>
                        <a:rPr lang="en-US" sz="1600" dirty="0" err="1">
                          <a:effectLst/>
                          <a:latin typeface="ＭＳ Ｐゴシック" panose="020B0600070205080204" pitchFamily="50" charset="-128"/>
                          <a:ea typeface="ＭＳ Ｐゴシック" panose="020B0600070205080204" pitchFamily="50" charset="-128"/>
                        </a:rPr>
                        <a:t>kylin</a:t>
                      </a:r>
                      <a:endParaRPr lang="en-US" sz="16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7</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2.9</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60</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24.5</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177</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72.2</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245</a:t>
                      </a:r>
                    </a:p>
                  </a:txBody>
                  <a:tcPr marL="37904" marR="37904" marT="37904" marB="37904">
                    <a:lnL w="4763" cap="flat" cmpd="sng" algn="ctr">
                      <a:solidFill>
                        <a:srgbClr val="CCCCCC"/>
                      </a:solidFill>
                      <a:prstDash val="solid"/>
                      <a:round/>
                      <a:headEnd type="none" w="med" len="med"/>
                      <a:tailEnd type="none" w="med" len="med"/>
                    </a:lnL>
                    <a:lnR>
                      <a:noFill/>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170972448"/>
                  </a:ext>
                </a:extLst>
              </a:tr>
              <a:tr h="298615">
                <a:tc>
                  <a:txBody>
                    <a:bodyPr/>
                    <a:lstStyle/>
                    <a:p>
                      <a:pPr algn="ctr"/>
                      <a:r>
                        <a:rPr lang="ja-JP" altLang="en-US" sz="1600" b="1" dirty="0" smtClean="0">
                          <a:effectLst/>
                          <a:latin typeface="ＭＳ Ｐゴシック" panose="020B0600070205080204" pitchFamily="50" charset="-128"/>
                          <a:ea typeface="ＭＳ Ｐゴシック" panose="020B0600070205080204" pitchFamily="50" charset="-128"/>
                        </a:rPr>
                        <a:t>合計</a:t>
                      </a:r>
                      <a:endParaRPr lang="en-US" sz="16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BBBBBB"/>
                      </a:solidFill>
                      <a:prstDash val="solid"/>
                      <a:round/>
                      <a:headEnd type="none" w="med" len="med"/>
                      <a:tailEnd type="none" w="med" len="med"/>
                    </a:lnL>
                    <a:lnR w="4763" cap="flat" cmpd="sng" algn="ctr">
                      <a:solidFill>
                        <a:srgbClr val="BBBBBB"/>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BBBBBB"/>
                      </a:solidFill>
                      <a:prstDash val="solid"/>
                      <a:round/>
                      <a:headEnd type="none" w="med" len="med"/>
                      <a:tailEnd type="none" w="med" len="med"/>
                    </a:lnB>
                    <a:solidFill>
                      <a:srgbClr val="EAEAEA"/>
                    </a:solidFill>
                  </a:tcPr>
                </a:tc>
                <a:tc>
                  <a:txBody>
                    <a:bodyPr/>
                    <a:lstStyle/>
                    <a:p>
                      <a:pPr algn="ctr"/>
                      <a:r>
                        <a:rPr lang="en-US" altLang="ja-JP" sz="1800" dirty="0">
                          <a:effectLst/>
                          <a:latin typeface="ＭＳ Ｐゴシック" panose="020B0600070205080204" pitchFamily="50" charset="-128"/>
                          <a:ea typeface="ＭＳ Ｐゴシック" panose="020B0600070205080204" pitchFamily="50" charset="-128"/>
                        </a:rPr>
                        <a:t>62</a:t>
                      </a:r>
                    </a:p>
                  </a:txBody>
                  <a:tcPr marL="37904" marR="37904" marT="37904" marB="37904">
                    <a:lnL w="4763" cap="flat" cmpd="sng" algn="ctr">
                      <a:solidFill>
                        <a:srgbClr val="BBBBBB"/>
                      </a:solidFill>
                      <a:prstDash val="solid"/>
                      <a:round/>
                      <a:headEnd type="none" w="med" len="med"/>
                      <a:tailEnd type="none" w="med" len="med"/>
                    </a:lnL>
                    <a:lnR w="4763" cap="flat" cmpd="sng" algn="ctr">
                      <a:solidFill>
                        <a:srgbClr val="BBBBBB"/>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BBBBBB"/>
                      </a:solidFill>
                      <a:prstDash val="solid"/>
                      <a:round/>
                      <a:headEnd type="none" w="med" len="med"/>
                      <a:tailEnd type="none" w="med" len="med"/>
                    </a:lnB>
                    <a:solidFill>
                      <a:srgbClr val="EAEAEA"/>
                    </a:solidFill>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4.9</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BBBBBB"/>
                      </a:solidFill>
                      <a:prstDash val="solid"/>
                      <a:round/>
                      <a:headEnd type="none" w="med" len="med"/>
                      <a:tailEnd type="none" w="med" len="med"/>
                    </a:lnL>
                    <a:lnR w="4763" cap="flat" cmpd="sng" algn="ctr">
                      <a:solidFill>
                        <a:srgbClr val="BBBBBB"/>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BBBBBB"/>
                      </a:solidFill>
                      <a:prstDash val="solid"/>
                      <a:round/>
                      <a:headEnd type="none" w="med" len="med"/>
                      <a:tailEnd type="none" w="med" len="med"/>
                    </a:lnB>
                    <a:solidFill>
                      <a:srgbClr val="EAEAEA"/>
                    </a:solidFill>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334</a:t>
                      </a:r>
                    </a:p>
                  </a:txBody>
                  <a:tcPr marL="37904" marR="37904" marT="37904" marB="37904">
                    <a:lnL w="4763" cap="flat" cmpd="sng" algn="ctr">
                      <a:solidFill>
                        <a:srgbClr val="BBBBBB"/>
                      </a:solidFill>
                      <a:prstDash val="solid"/>
                      <a:round/>
                      <a:headEnd type="none" w="med" len="med"/>
                      <a:tailEnd type="none" w="med" len="med"/>
                    </a:lnL>
                    <a:lnR w="4763" cap="flat" cmpd="sng" algn="ctr">
                      <a:solidFill>
                        <a:srgbClr val="F47A8E"/>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F47A8E"/>
                      </a:solidFill>
                      <a:prstDash val="solid"/>
                      <a:round/>
                      <a:headEnd type="none" w="med" len="med"/>
                      <a:tailEnd type="none" w="med" len="med"/>
                    </a:lnB>
                    <a:solidFill>
                      <a:srgbClr val="FBCFD6"/>
                    </a:solidFill>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26.2</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F47A8E"/>
                      </a:solidFill>
                      <a:prstDash val="solid"/>
                      <a:round/>
                      <a:headEnd type="none" w="med" len="med"/>
                      <a:tailEnd type="none" w="med" len="med"/>
                    </a:lnL>
                    <a:lnR w="4763" cap="flat" cmpd="sng" algn="ctr">
                      <a:solidFill>
                        <a:srgbClr val="F47A8E"/>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F47A8E"/>
                      </a:solidFill>
                      <a:prstDash val="solid"/>
                      <a:round/>
                      <a:headEnd type="none" w="med" len="med"/>
                      <a:tailEnd type="none" w="med" len="med"/>
                    </a:lnB>
                    <a:solidFill>
                      <a:srgbClr val="FBCFD6"/>
                    </a:solidFill>
                  </a:tcPr>
                </a:tc>
                <a:tc>
                  <a:txBody>
                    <a:bodyPr/>
                    <a:lstStyle/>
                    <a:p>
                      <a:pPr algn="ctr"/>
                      <a:r>
                        <a:rPr lang="en-US" altLang="ja-JP" sz="1800" dirty="0">
                          <a:effectLst/>
                          <a:latin typeface="ＭＳ Ｐゴシック" panose="020B0600070205080204" pitchFamily="50" charset="-128"/>
                          <a:ea typeface="ＭＳ Ｐゴシック" panose="020B0600070205080204" pitchFamily="50" charset="-128"/>
                        </a:rPr>
                        <a:t>879</a:t>
                      </a:r>
                    </a:p>
                  </a:txBody>
                  <a:tcPr marL="37904" marR="37904" marT="37904" marB="37904">
                    <a:lnL w="4763" cap="flat" cmpd="sng" algn="ctr">
                      <a:solidFill>
                        <a:srgbClr val="F47A8E"/>
                      </a:solidFill>
                      <a:prstDash val="solid"/>
                      <a:round/>
                      <a:headEnd type="none" w="med" len="med"/>
                      <a:tailEnd type="none" w="med" len="med"/>
                    </a:lnL>
                    <a:lnR w="4763" cap="flat" cmpd="sng" algn="ctr">
                      <a:solidFill>
                        <a:srgbClr val="7CBEEF"/>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7CBEEF"/>
                      </a:solidFill>
                      <a:prstDash val="solid"/>
                      <a:round/>
                      <a:headEnd type="none" w="med" len="med"/>
                      <a:tailEnd type="none" w="med" len="med"/>
                    </a:lnB>
                    <a:solidFill>
                      <a:schemeClr val="bg2"/>
                    </a:solidFill>
                  </a:tcPr>
                </a:tc>
                <a:tc>
                  <a:txBody>
                    <a:bodyPr/>
                    <a:lstStyle/>
                    <a:p>
                      <a:pPr algn="ctr"/>
                      <a:r>
                        <a:rPr lang="en-US" altLang="ja-JP" sz="1800" dirty="0" smtClean="0">
                          <a:effectLst/>
                          <a:latin typeface="ＭＳ Ｐゴシック" panose="020B0600070205080204" pitchFamily="50" charset="-128"/>
                          <a:ea typeface="ＭＳ Ｐゴシック" panose="020B0600070205080204" pitchFamily="50" charset="-128"/>
                        </a:rPr>
                        <a:t>68.9</a:t>
                      </a:r>
                      <a:endParaRPr lang="en-US" altLang="ja-JP" sz="18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7CBEEF"/>
                      </a:solidFill>
                      <a:prstDash val="solid"/>
                      <a:round/>
                      <a:headEnd type="none" w="med" len="med"/>
                      <a:tailEnd type="none" w="med" len="med"/>
                    </a:lnL>
                    <a:lnR w="4763" cap="flat" cmpd="sng" algn="ctr">
                      <a:solidFill>
                        <a:srgbClr val="BBBBBB"/>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BBBBBB"/>
                      </a:solidFill>
                      <a:prstDash val="solid"/>
                      <a:round/>
                      <a:headEnd type="none" w="med" len="med"/>
                      <a:tailEnd type="none" w="med" len="med"/>
                    </a:lnB>
                    <a:solidFill>
                      <a:schemeClr val="bg2"/>
                    </a:solidFill>
                  </a:tcPr>
                </a:tc>
                <a:tc>
                  <a:txBody>
                    <a:bodyPr/>
                    <a:lstStyle/>
                    <a:p>
                      <a:pPr algn="ctr"/>
                      <a:r>
                        <a:rPr lang="en-US" altLang="ja-JP" sz="1800" dirty="0">
                          <a:effectLst/>
                          <a:latin typeface="ＭＳ Ｐゴシック" panose="020B0600070205080204" pitchFamily="50" charset="-128"/>
                          <a:ea typeface="ＭＳ Ｐゴシック" panose="020B0600070205080204" pitchFamily="50" charset="-128"/>
                        </a:rPr>
                        <a:t>1275</a:t>
                      </a:r>
                    </a:p>
                  </a:txBody>
                  <a:tcPr marL="37904" marR="37904" marT="37904" marB="37904">
                    <a:lnL w="4763" cap="flat" cmpd="sng" algn="ctr">
                      <a:solidFill>
                        <a:srgbClr val="BBBBBB"/>
                      </a:solidFill>
                      <a:prstDash val="solid"/>
                      <a:round/>
                      <a:headEnd type="none" w="med" len="med"/>
                      <a:tailEnd type="none" w="med" len="med"/>
                    </a:lnL>
                    <a:lnR>
                      <a:noFill/>
                    </a:lnR>
                    <a:lnT w="4763" cap="flat" cmpd="sng" algn="ctr">
                      <a:solidFill>
                        <a:srgbClr val="CCCCCC"/>
                      </a:solidFill>
                      <a:prstDash val="solid"/>
                      <a:round/>
                      <a:headEnd type="none" w="med" len="med"/>
                      <a:tailEnd type="none" w="med" len="med"/>
                    </a:lnT>
                    <a:lnB w="4763" cap="flat" cmpd="sng" algn="ctr">
                      <a:solidFill>
                        <a:srgbClr val="BBBBBB"/>
                      </a:solidFill>
                      <a:prstDash val="solid"/>
                      <a:round/>
                      <a:headEnd type="none" w="med" len="med"/>
                      <a:tailEnd type="none" w="med" len="med"/>
                    </a:lnB>
                    <a:solidFill>
                      <a:srgbClr val="EAEAEA"/>
                    </a:solidFill>
                  </a:tcPr>
                </a:tc>
                <a:extLst>
                  <a:ext uri="{0D108BD9-81ED-4DB2-BD59-A6C34878D82A}">
                    <a16:rowId xmlns:a16="http://schemas.microsoft.com/office/drawing/2014/main" val="3244454460"/>
                  </a:ext>
                </a:extLst>
              </a:tr>
            </a:tbl>
          </a:graphicData>
        </a:graphic>
      </p:graphicFrame>
      <p:sp>
        <p:nvSpPr>
          <p:cNvPr id="5" name="角丸四角形 4"/>
          <p:cNvSpPr/>
          <p:nvPr/>
        </p:nvSpPr>
        <p:spPr>
          <a:xfrm>
            <a:off x="1331677" y="5058228"/>
            <a:ext cx="9528645" cy="1200777"/>
          </a:xfrm>
          <a:prstGeom prst="roundRect">
            <a:avLst/>
          </a:prstGeom>
          <a:ln w="38100">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r>
              <a:rPr kumimoji="1" lang="ja-JP" altLang="en-US" sz="3200" dirty="0" smtClean="0">
                <a:latin typeface="ＭＳ Ｐゴシック" panose="020B0600070205080204" pitchFamily="50" charset="-128"/>
                <a:ea typeface="ＭＳ Ｐゴシック" panose="020B0600070205080204" pitchFamily="50" charset="-128"/>
              </a:rPr>
              <a:t>プロジェクト中の</a:t>
            </a:r>
            <a:r>
              <a:rPr lang="ja-JP" altLang="en-US" sz="3200" dirty="0" smtClean="0">
                <a:latin typeface="ＭＳ Ｐゴシック" panose="020B0600070205080204" pitchFamily="50" charset="-128"/>
                <a:ea typeface="ＭＳ Ｐゴシック" panose="020B0600070205080204" pitchFamily="50" charset="-128"/>
              </a:rPr>
              <a:t>テスト対象となる</a:t>
            </a:r>
            <a:r>
              <a:rPr kumimoji="1" lang="ja-JP" altLang="en-US" sz="3200" dirty="0" smtClean="0">
                <a:latin typeface="ＭＳ Ｐゴシック" panose="020B0600070205080204" pitchFamily="50" charset="-128"/>
                <a:ea typeface="ＭＳ Ｐゴシック" panose="020B0600070205080204" pitchFamily="50" charset="-128"/>
              </a:rPr>
              <a:t>類似コードペアの内，</a:t>
            </a:r>
            <a:r>
              <a:rPr lang="ja-JP" altLang="en-US" sz="3200" dirty="0" smtClean="0">
                <a:latin typeface="ＭＳ Ｐゴシック" panose="020B0600070205080204" pitchFamily="50" charset="-128"/>
                <a:ea typeface="ＭＳ Ｐゴシック" panose="020B0600070205080204" pitchFamily="50" charset="-128"/>
              </a:rPr>
              <a:t>約</a:t>
            </a:r>
            <a:r>
              <a:rPr lang="en-US" altLang="ja-JP" sz="3200" dirty="0" smtClean="0">
                <a:latin typeface="ＭＳ Ｐゴシック" panose="020B0600070205080204" pitchFamily="50" charset="-128"/>
                <a:ea typeface="ＭＳ Ｐゴシック" panose="020B0600070205080204" pitchFamily="50" charset="-128"/>
              </a:rPr>
              <a:t>26%</a:t>
            </a:r>
            <a:r>
              <a:rPr lang="ja-JP" altLang="en-US" sz="3200" dirty="0" smtClean="0">
                <a:latin typeface="ＭＳ Ｐゴシック" panose="020B0600070205080204" pitchFamily="50" charset="-128"/>
                <a:ea typeface="ＭＳ Ｐゴシック" panose="020B0600070205080204" pitchFamily="50" charset="-128"/>
              </a:rPr>
              <a:t>の</a:t>
            </a:r>
            <a:r>
              <a:rPr lang="ja-JP" altLang="en-US" sz="3200" dirty="0">
                <a:latin typeface="ＭＳ Ｐゴシック" panose="020B0600070205080204" pitchFamily="50" charset="-128"/>
                <a:ea typeface="ＭＳ Ｐゴシック" panose="020B0600070205080204" pitchFamily="50" charset="-128"/>
              </a:rPr>
              <a:t>類似コード</a:t>
            </a:r>
            <a:r>
              <a:rPr lang="ja-JP" altLang="en-US" sz="3200" dirty="0" smtClean="0">
                <a:latin typeface="ＭＳ Ｐゴシック" panose="020B0600070205080204" pitchFamily="50" charset="-128"/>
                <a:ea typeface="ＭＳ Ｐゴシック" panose="020B0600070205080204" pitchFamily="50" charset="-128"/>
              </a:rPr>
              <a:t>ペアが</a:t>
            </a:r>
            <a:r>
              <a:rPr lang="ja-JP" altLang="en-US" sz="3200" dirty="0" smtClean="0">
                <a:latin typeface="ＭＳ Ｐゴシック" panose="020B0600070205080204" pitchFamily="50" charset="-128"/>
                <a:ea typeface="ＭＳ Ｐゴシック" panose="020B0600070205080204" pitchFamily="50" charset="-128"/>
              </a:rPr>
              <a:t>再利用</a:t>
            </a:r>
            <a:r>
              <a:rPr lang="ja-JP" altLang="en-US" sz="3200" dirty="0">
                <a:latin typeface="ＭＳ Ｐゴシック" panose="020B0600070205080204" pitchFamily="50" charset="-128"/>
                <a:ea typeface="ＭＳ Ｐゴシック" panose="020B0600070205080204" pitchFamily="50" charset="-128"/>
              </a:rPr>
              <a:t>対象</a:t>
            </a:r>
            <a:r>
              <a:rPr lang="ja-JP" altLang="en-US" sz="3200" dirty="0" smtClean="0">
                <a:latin typeface="ＭＳ Ｐゴシック" panose="020B0600070205080204" pitchFamily="50" charset="-128"/>
                <a:ea typeface="ＭＳ Ｐゴシック" panose="020B0600070205080204" pitchFamily="50" charset="-128"/>
              </a:rPr>
              <a:t>に</a:t>
            </a:r>
            <a:r>
              <a:rPr lang="ja-JP" altLang="en-US" sz="3200" dirty="0" smtClean="0">
                <a:latin typeface="ＭＳ Ｐゴシック" panose="020B0600070205080204" pitchFamily="50" charset="-128"/>
                <a:ea typeface="ＭＳ Ｐゴシック" panose="020B0600070205080204" pitchFamily="50" charset="-128"/>
              </a:rPr>
              <a:t>なる</a:t>
            </a:r>
            <a:endParaRPr kumimoji="1" lang="ja-JP" altLang="en-US" sz="3200" dirty="0">
              <a:latin typeface="ＭＳ Ｐゴシック" panose="020B0600070205080204" pitchFamily="50" charset="-128"/>
              <a:ea typeface="ＭＳ Ｐゴシック" panose="020B0600070205080204" pitchFamily="50" charset="-128"/>
            </a:endParaRPr>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12</a:t>
            </a:fld>
            <a:endParaRPr kumimoji="1" lang="ja-JP" altLang="en-US" dirty="0"/>
          </a:p>
        </p:txBody>
      </p:sp>
    </p:spTree>
    <p:extLst>
      <p:ext uri="{BB962C8B-B14F-4D97-AF65-F5344CB8AC3E}">
        <p14:creationId xmlns:p14="http://schemas.microsoft.com/office/powerpoint/2010/main" val="2039238714"/>
      </p:ext>
    </p:extLst>
  </p:cSld>
  <p:clrMapOvr>
    <a:masterClrMapping/>
  </p:clrMapOvr>
  <mc:AlternateContent xmlns:mc="http://schemas.openxmlformats.org/markup-compatibility/2006" xmlns:p14="http://schemas.microsoft.com/office/powerpoint/2010/main">
    <mc:Choice Requires="p14">
      <p:transition spd="slow" p14:dur="2000" advTm="659"/>
    </mc:Choice>
    <mc:Fallback xmlns="">
      <p:transition spd="slow" advTm="659"/>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199" y="293056"/>
            <a:ext cx="10691191" cy="1325563"/>
          </a:xfrm>
        </p:spPr>
        <p:txBody>
          <a:bodyPr>
            <a:normAutofit/>
          </a:bodyPr>
          <a:lstStyle/>
          <a:p>
            <a:r>
              <a:rPr lang="ja-JP" altLang="en-US" sz="3600" dirty="0"/>
              <a:t>調査</a:t>
            </a:r>
            <a:r>
              <a:rPr lang="en-US" altLang="ja-JP" sz="3600" dirty="0" smtClean="0"/>
              <a:t>2</a:t>
            </a:r>
            <a:r>
              <a:rPr lang="ja-JP" altLang="en-US" sz="3600" dirty="0" smtClean="0"/>
              <a:t>：</a:t>
            </a:r>
            <a:r>
              <a:rPr lang="ja-JP" altLang="en-US" sz="3600" dirty="0"/>
              <a:t>類似</a:t>
            </a:r>
            <a:r>
              <a:rPr lang="ja-JP" altLang="en-US" sz="3600" dirty="0" smtClean="0"/>
              <a:t>コードペア間の類似度と対応</a:t>
            </a:r>
            <a:r>
              <a:rPr lang="ja-JP" altLang="en-US" sz="3600" dirty="0"/>
              <a:t>する</a:t>
            </a:r>
            <a:r>
              <a:rPr lang="ja-JP" altLang="en-US" sz="3600" dirty="0" smtClean="0"/>
              <a:t>テストコードペア間の類似度にはどのような関係があるか？ </a:t>
            </a:r>
            <a:endParaRPr kumimoji="1" lang="ja-JP" altLang="en-US" sz="3600" dirty="0"/>
          </a:p>
        </p:txBody>
      </p:sp>
      <p:sp>
        <p:nvSpPr>
          <p:cNvPr id="3" name="コンテンツ プレースホルダー 2"/>
          <p:cNvSpPr>
            <a:spLocks noGrp="1"/>
          </p:cNvSpPr>
          <p:nvPr>
            <p:ph idx="1"/>
          </p:nvPr>
        </p:nvSpPr>
        <p:spPr>
          <a:xfrm>
            <a:off x="838200" y="1618619"/>
            <a:ext cx="10515600" cy="930275"/>
          </a:xfrm>
        </p:spPr>
        <p:txBody>
          <a:bodyPr>
            <a:normAutofit fontScale="92500"/>
          </a:bodyPr>
          <a:lstStyle/>
          <a:p>
            <a:pPr>
              <a:buClr>
                <a:schemeClr val="tx2"/>
              </a:buClr>
              <a:buFont typeface="Wingdings" panose="05000000000000000000" pitchFamily="2" charset="2"/>
              <a:buChar char="l"/>
            </a:pPr>
            <a:r>
              <a:rPr lang="ja-JP" altLang="en-US" dirty="0" smtClean="0"/>
              <a:t>「両方</a:t>
            </a:r>
            <a:r>
              <a:rPr lang="ja-JP" altLang="en-US" dirty="0"/>
              <a:t>のコード片に</a:t>
            </a:r>
            <a:r>
              <a:rPr lang="ja-JP" altLang="en-US" dirty="0" smtClean="0"/>
              <a:t>テストコー</a:t>
            </a:r>
            <a:r>
              <a:rPr lang="ja-JP" altLang="en-US" dirty="0"/>
              <a:t>ド</a:t>
            </a:r>
            <a:r>
              <a:rPr lang="ja-JP" altLang="en-US" dirty="0" smtClean="0"/>
              <a:t>が</a:t>
            </a:r>
            <a:r>
              <a:rPr lang="ja-JP" altLang="en-US" dirty="0"/>
              <a:t>存在</a:t>
            </a:r>
            <a:r>
              <a:rPr lang="ja-JP" altLang="en-US" dirty="0" smtClean="0"/>
              <a:t>する</a:t>
            </a:r>
            <a:r>
              <a:rPr lang="ja-JP" altLang="en-US" dirty="0"/>
              <a:t>類似</a:t>
            </a:r>
            <a:r>
              <a:rPr lang="ja-JP" altLang="en-US" dirty="0" smtClean="0"/>
              <a:t>コードペア」</a:t>
            </a:r>
            <a:r>
              <a:rPr lang="en-US" altLang="ja-JP" dirty="0" smtClean="0"/>
              <a:t>62</a:t>
            </a:r>
            <a:r>
              <a:rPr lang="ja-JP" altLang="en-US" dirty="0" smtClean="0"/>
              <a:t>個の類似度と対応する</a:t>
            </a:r>
            <a:r>
              <a:rPr lang="en-US" altLang="ja-JP" dirty="0" smtClean="0"/>
              <a:t>153</a:t>
            </a:r>
            <a:r>
              <a:rPr lang="ja-JP" altLang="en-US" dirty="0" smtClean="0"/>
              <a:t>個のテストコードペアの類似度をタイプ</a:t>
            </a:r>
            <a:r>
              <a:rPr lang="ja-JP" altLang="en-US" dirty="0"/>
              <a:t>別</a:t>
            </a:r>
            <a:r>
              <a:rPr lang="ja-JP" altLang="en-US" dirty="0" smtClean="0"/>
              <a:t>に分類</a:t>
            </a:r>
            <a:r>
              <a:rPr lang="en-US" altLang="ja-JP" dirty="0" smtClean="0"/>
              <a:t>[4]</a:t>
            </a:r>
            <a:endParaRPr lang="ja-JP" altLang="en-US" dirty="0"/>
          </a:p>
          <a:p>
            <a:endParaRPr kumimoji="1" lang="ja-JP" altLang="en-US" dirty="0"/>
          </a:p>
        </p:txBody>
      </p:sp>
      <p:graphicFrame>
        <p:nvGraphicFramePr>
          <p:cNvPr id="7" name="表 6"/>
          <p:cNvGraphicFramePr>
            <a:graphicFrameLocks noGrp="1"/>
          </p:cNvGraphicFramePr>
          <p:nvPr>
            <p:extLst>
              <p:ext uri="{D42A27DB-BD31-4B8C-83A1-F6EECF244321}">
                <p14:modId xmlns:p14="http://schemas.microsoft.com/office/powerpoint/2010/main" val="1403535260"/>
              </p:ext>
            </p:extLst>
          </p:nvPr>
        </p:nvGraphicFramePr>
        <p:xfrm>
          <a:off x="922261" y="2690763"/>
          <a:ext cx="10347474" cy="2071071"/>
        </p:xfrm>
        <a:graphic>
          <a:graphicData uri="http://schemas.openxmlformats.org/drawingml/2006/table">
            <a:tbl>
              <a:tblPr firstRow="1" bandRow="1">
                <a:tableStyleId>{5940675A-B579-460E-94D1-54222C63F5DA}</a:tableStyleId>
              </a:tblPr>
              <a:tblGrid>
                <a:gridCol w="1210001">
                  <a:extLst>
                    <a:ext uri="{9D8B030D-6E8A-4147-A177-3AD203B41FA5}">
                      <a16:colId xmlns:a16="http://schemas.microsoft.com/office/drawing/2014/main" val="218709375"/>
                    </a:ext>
                  </a:extLst>
                </a:gridCol>
                <a:gridCol w="7976330">
                  <a:extLst>
                    <a:ext uri="{9D8B030D-6E8A-4147-A177-3AD203B41FA5}">
                      <a16:colId xmlns:a16="http://schemas.microsoft.com/office/drawing/2014/main" val="450421193"/>
                    </a:ext>
                  </a:extLst>
                </a:gridCol>
                <a:gridCol w="1161143">
                  <a:extLst>
                    <a:ext uri="{9D8B030D-6E8A-4147-A177-3AD203B41FA5}">
                      <a16:colId xmlns:a16="http://schemas.microsoft.com/office/drawing/2014/main" val="2964702859"/>
                    </a:ext>
                  </a:extLst>
                </a:gridCol>
              </a:tblGrid>
              <a:tr h="516591">
                <a:tc>
                  <a:txBody>
                    <a:bodyPr/>
                    <a:lstStyle/>
                    <a:p>
                      <a:pPr algn="ctr"/>
                      <a:r>
                        <a:rPr kumimoji="1" lang="ja-JP" altLang="en-US" sz="2400" dirty="0" smtClean="0">
                          <a:latin typeface="ＭＳ Ｐゴシック" panose="020B0600070205080204" pitchFamily="50" charset="-128"/>
                          <a:ea typeface="ＭＳ Ｐゴシック" panose="020B0600070205080204" pitchFamily="50" charset="-128"/>
                        </a:rPr>
                        <a:t>種類</a:t>
                      </a:r>
                      <a:endParaRPr kumimoji="1" lang="ja-JP" altLang="en-US" sz="2400" dirty="0">
                        <a:latin typeface="ＭＳ Ｐゴシック" panose="020B0600070205080204" pitchFamily="50" charset="-128"/>
                        <a:ea typeface="ＭＳ Ｐゴシック" panose="020B0600070205080204" pitchFamily="50" charset="-128"/>
                      </a:endParaRPr>
                    </a:p>
                  </a:txBody>
                  <a:tcPr>
                    <a:solidFill>
                      <a:schemeClr val="bg2">
                        <a:lumMod val="90000"/>
                      </a:schemeClr>
                    </a:solidFill>
                  </a:tcPr>
                </a:tc>
                <a:tc>
                  <a:txBody>
                    <a:bodyPr/>
                    <a:lstStyle/>
                    <a:p>
                      <a:pPr algn="ctr"/>
                      <a:r>
                        <a:rPr kumimoji="1" lang="ja-JP" altLang="en-US" sz="2400" dirty="0" smtClean="0">
                          <a:latin typeface="ＭＳ Ｐゴシック" panose="020B0600070205080204" pitchFamily="50" charset="-128"/>
                          <a:ea typeface="ＭＳ Ｐゴシック" panose="020B0600070205080204" pitchFamily="50" charset="-128"/>
                        </a:rPr>
                        <a:t>意味</a:t>
                      </a:r>
                      <a:endParaRPr kumimoji="1" lang="ja-JP" altLang="en-US" sz="2400" dirty="0">
                        <a:latin typeface="ＭＳ Ｐゴシック" panose="020B0600070205080204" pitchFamily="50" charset="-128"/>
                        <a:ea typeface="ＭＳ Ｐゴシック" panose="020B0600070205080204" pitchFamily="50" charset="-128"/>
                      </a:endParaRPr>
                    </a:p>
                  </a:txBody>
                  <a:tcPr>
                    <a:solidFill>
                      <a:schemeClr val="bg2">
                        <a:lumMod val="90000"/>
                      </a:schemeClr>
                    </a:solidFill>
                  </a:tcPr>
                </a:tc>
                <a:tc>
                  <a:txBody>
                    <a:bodyPr/>
                    <a:lstStyle/>
                    <a:p>
                      <a:pPr algn="ctr"/>
                      <a:r>
                        <a:rPr kumimoji="1" lang="ja-JP" altLang="en-US" sz="2400" dirty="0" smtClean="0">
                          <a:latin typeface="ＭＳ Ｐゴシック" panose="020B0600070205080204" pitchFamily="50" charset="-128"/>
                          <a:ea typeface="ＭＳ Ｐゴシック" panose="020B0600070205080204" pitchFamily="50" charset="-128"/>
                        </a:rPr>
                        <a:t>類似度</a:t>
                      </a:r>
                      <a:endParaRPr kumimoji="1" lang="ja-JP" altLang="en-US" sz="2400" dirty="0">
                        <a:latin typeface="ＭＳ Ｐゴシック" panose="020B0600070205080204" pitchFamily="50" charset="-128"/>
                        <a:ea typeface="ＭＳ Ｐゴシック" panose="020B0600070205080204" pitchFamily="50" charset="-128"/>
                      </a:endParaRPr>
                    </a:p>
                  </a:txBody>
                  <a:tcPr>
                    <a:solidFill>
                      <a:schemeClr val="bg2">
                        <a:lumMod val="90000"/>
                      </a:schemeClr>
                    </a:solidFill>
                  </a:tcPr>
                </a:tc>
                <a:extLst>
                  <a:ext uri="{0D108BD9-81ED-4DB2-BD59-A6C34878D82A}">
                    <a16:rowId xmlns:a16="http://schemas.microsoft.com/office/drawing/2014/main" val="1419546835"/>
                  </a:ext>
                </a:extLst>
              </a:tr>
              <a:tr h="516591">
                <a:tc>
                  <a:txBody>
                    <a:bodyPr/>
                    <a:lstStyle/>
                    <a:p>
                      <a:pPr algn="ctr"/>
                      <a:r>
                        <a:rPr kumimoji="1" lang="ja-JP" altLang="en-US" sz="2400" dirty="0" smtClean="0">
                          <a:latin typeface="ＭＳ Ｐゴシック" panose="020B0600070205080204" pitchFamily="50" charset="-128"/>
                          <a:ea typeface="ＭＳ Ｐゴシック" panose="020B0600070205080204" pitchFamily="50" charset="-128"/>
                        </a:rPr>
                        <a:t>タイプ</a:t>
                      </a:r>
                      <a:r>
                        <a:rPr kumimoji="1" lang="en-US" altLang="ja-JP" sz="2400" dirty="0" smtClean="0">
                          <a:latin typeface="ＭＳ Ｐゴシック" panose="020B0600070205080204" pitchFamily="50" charset="-128"/>
                          <a:ea typeface="ＭＳ Ｐゴシック" panose="020B0600070205080204" pitchFamily="50" charset="-128"/>
                        </a:rPr>
                        <a:t>1</a:t>
                      </a:r>
                      <a:endParaRPr kumimoji="1" lang="ja-JP" altLang="en-US" sz="2400" dirty="0">
                        <a:latin typeface="ＭＳ Ｐゴシック" panose="020B0600070205080204" pitchFamily="50" charset="-128"/>
                        <a:ea typeface="ＭＳ Ｐゴシック" panose="020B060007020508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ＭＳ Ｐゴシック" panose="020B0600070205080204" pitchFamily="50" charset="-128"/>
                          <a:ea typeface="ＭＳ Ｐゴシック" panose="020B0600070205080204" pitchFamily="50" charset="-128"/>
                        </a:rPr>
                        <a:t>レイアウト・空白・コメントの違いを除き完全に一致している</a:t>
                      </a:r>
                    </a:p>
                  </a:txBody>
                  <a:tcPr/>
                </a:tc>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ＭＳ Ｐゴシック" panose="020B0600070205080204" pitchFamily="50" charset="-128"/>
                          <a:ea typeface="ＭＳ Ｐゴシック" panose="020B0600070205080204" pitchFamily="50" charset="-128"/>
                        </a:rPr>
                        <a:t>高</a:t>
                      </a:r>
                      <a:endParaRPr kumimoji="1" lang="en-US" altLang="ja-JP" sz="2400" dirty="0" smtClean="0">
                        <a:latin typeface="ＭＳ Ｐゴシック" panose="020B0600070205080204" pitchFamily="50" charset="-128"/>
                        <a:ea typeface="ＭＳ Ｐゴシック" panose="020B0600070205080204" pitchFamily="50" charset="-128"/>
                      </a:endParaRPr>
                    </a:p>
                    <a:p>
                      <a:pPr marL="0" marR="0" indent="0" algn="ctr" defTabSz="914400" rtl="0" eaLnBrk="1" fontAlgn="auto" latinLnBrk="0" hangingPunct="1">
                        <a:lnSpc>
                          <a:spcPct val="100000"/>
                        </a:lnSpc>
                        <a:spcBef>
                          <a:spcPts val="0"/>
                        </a:spcBef>
                        <a:spcAft>
                          <a:spcPts val="0"/>
                        </a:spcAft>
                        <a:buClrTx/>
                        <a:buSzTx/>
                        <a:buFontTx/>
                        <a:buNone/>
                        <a:tabLst/>
                        <a:defRPr/>
                      </a:pPr>
                      <a:endParaRPr kumimoji="1" lang="en-US" altLang="ja-JP" sz="2400" dirty="0" smtClean="0">
                        <a:latin typeface="ＭＳ Ｐゴシック" panose="020B0600070205080204" pitchFamily="50" charset="-128"/>
                        <a:ea typeface="ＭＳ Ｐゴシック" panose="020B0600070205080204" pitchFamily="50" charset="-128"/>
                      </a:endParaRPr>
                    </a:p>
                    <a:p>
                      <a:pPr marL="0" marR="0" indent="0" algn="ctr" defTabSz="914400" rtl="0" eaLnBrk="1" fontAlgn="auto" latinLnBrk="0" hangingPunct="1">
                        <a:lnSpc>
                          <a:spcPct val="100000"/>
                        </a:lnSpc>
                        <a:spcBef>
                          <a:spcPts val="0"/>
                        </a:spcBef>
                        <a:spcAft>
                          <a:spcPts val="0"/>
                        </a:spcAft>
                        <a:buClrTx/>
                        <a:buSzTx/>
                        <a:buFontTx/>
                        <a:buNone/>
                        <a:tabLst/>
                        <a:defRPr/>
                      </a:pPr>
                      <a:endParaRPr kumimoji="1" lang="en-US" altLang="ja-JP" sz="2400" dirty="0" smtClean="0">
                        <a:latin typeface="ＭＳ Ｐゴシック" panose="020B0600070205080204" pitchFamily="50" charset="-128"/>
                        <a:ea typeface="ＭＳ Ｐゴシック" panose="020B0600070205080204" pitchFamily="50" charset="-128"/>
                      </a:endParaRPr>
                    </a:p>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ＭＳ Ｐゴシック" panose="020B0600070205080204" pitchFamily="50" charset="-128"/>
                          <a:ea typeface="ＭＳ Ｐゴシック" panose="020B0600070205080204" pitchFamily="50" charset="-128"/>
                        </a:rPr>
                        <a:t>低</a:t>
                      </a:r>
                    </a:p>
                  </a:txBody>
                  <a:tcPr/>
                </a:tc>
                <a:extLst>
                  <a:ext uri="{0D108BD9-81ED-4DB2-BD59-A6C34878D82A}">
                    <a16:rowId xmlns:a16="http://schemas.microsoft.com/office/drawing/2014/main" val="89321947"/>
                  </a:ext>
                </a:extLst>
              </a:tr>
              <a:tr h="516591">
                <a:tc>
                  <a:txBody>
                    <a:bodyPr/>
                    <a:lstStyle/>
                    <a:p>
                      <a:pPr algn="ctr"/>
                      <a:r>
                        <a:rPr kumimoji="1" lang="ja-JP" altLang="en-US" sz="2400" dirty="0" smtClean="0">
                          <a:latin typeface="ＭＳ Ｐゴシック" panose="020B0600070205080204" pitchFamily="50" charset="-128"/>
                          <a:ea typeface="ＭＳ Ｐゴシック" panose="020B0600070205080204" pitchFamily="50" charset="-128"/>
                        </a:rPr>
                        <a:t>タイプ</a:t>
                      </a:r>
                      <a:r>
                        <a:rPr kumimoji="1" lang="en-US" altLang="ja-JP" sz="2400" dirty="0" smtClean="0">
                          <a:latin typeface="ＭＳ Ｐゴシック" panose="020B0600070205080204" pitchFamily="50" charset="-128"/>
                          <a:ea typeface="ＭＳ Ｐゴシック" panose="020B0600070205080204" pitchFamily="50" charset="-128"/>
                        </a:rPr>
                        <a:t>2</a:t>
                      </a:r>
                      <a:endParaRPr kumimoji="1" lang="ja-JP" altLang="en-US" sz="2400" dirty="0">
                        <a:latin typeface="ＭＳ Ｐゴシック" panose="020B0600070205080204" pitchFamily="50" charset="-128"/>
                        <a:ea typeface="ＭＳ Ｐゴシック" panose="020B060007020508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ＭＳ Ｐゴシック" panose="020B0600070205080204" pitchFamily="50" charset="-128"/>
                          <a:ea typeface="ＭＳ Ｐゴシック" panose="020B0600070205080204" pitchFamily="50" charset="-128"/>
                        </a:rPr>
                        <a:t>タイプ</a:t>
                      </a:r>
                      <a:r>
                        <a:rPr kumimoji="1" lang="en-US" altLang="ja-JP" sz="2400" dirty="0" smtClean="0">
                          <a:latin typeface="ＭＳ Ｐゴシック" panose="020B0600070205080204" pitchFamily="50" charset="-128"/>
                          <a:ea typeface="ＭＳ Ｐゴシック" panose="020B0600070205080204" pitchFamily="50" charset="-128"/>
                        </a:rPr>
                        <a:t>1</a:t>
                      </a:r>
                      <a:r>
                        <a:rPr kumimoji="1" lang="ja-JP" altLang="en-US" sz="2400" dirty="0" smtClean="0">
                          <a:latin typeface="ＭＳ Ｐゴシック" panose="020B0600070205080204" pitchFamily="50" charset="-128"/>
                          <a:ea typeface="ＭＳ Ｐゴシック" panose="020B0600070205080204" pitchFamily="50" charset="-128"/>
                        </a:rPr>
                        <a:t>に加え変数名・型の違いを除き構文的に一致している</a:t>
                      </a:r>
                    </a:p>
                  </a:txBody>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kumimoji="1" lang="ja-JP" altLang="en-US" sz="2400" dirty="0" smtClean="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3279229104"/>
                  </a:ext>
                </a:extLst>
              </a:tr>
              <a:tr h="516591">
                <a:tc>
                  <a:txBody>
                    <a:bodyPr/>
                    <a:lstStyle/>
                    <a:p>
                      <a:pPr algn="ctr"/>
                      <a:r>
                        <a:rPr kumimoji="1" lang="ja-JP" altLang="en-US" sz="2400" dirty="0" smtClean="0">
                          <a:latin typeface="ＭＳ Ｐゴシック" panose="020B0600070205080204" pitchFamily="50" charset="-128"/>
                          <a:ea typeface="ＭＳ Ｐゴシック" panose="020B0600070205080204" pitchFamily="50" charset="-128"/>
                        </a:rPr>
                        <a:t>タイプ</a:t>
                      </a:r>
                      <a:r>
                        <a:rPr kumimoji="1" lang="en-US" altLang="ja-JP" sz="2400" dirty="0" smtClean="0">
                          <a:latin typeface="ＭＳ Ｐゴシック" panose="020B0600070205080204" pitchFamily="50" charset="-128"/>
                          <a:ea typeface="ＭＳ Ｐゴシック" panose="020B0600070205080204" pitchFamily="50" charset="-128"/>
                        </a:rPr>
                        <a:t>3</a:t>
                      </a:r>
                      <a:endParaRPr kumimoji="1" lang="ja-JP" altLang="en-US" sz="2400" dirty="0">
                        <a:latin typeface="ＭＳ Ｐゴシック" panose="020B0600070205080204" pitchFamily="50" charset="-128"/>
                        <a:ea typeface="ＭＳ Ｐゴシック" panose="020B060007020508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ＭＳ Ｐゴシック" panose="020B0600070205080204" pitchFamily="50" charset="-128"/>
                          <a:ea typeface="ＭＳ Ｐゴシック" panose="020B0600070205080204" pitchFamily="50" charset="-128"/>
                        </a:rPr>
                        <a:t>タイプ</a:t>
                      </a:r>
                      <a:r>
                        <a:rPr kumimoji="1" lang="en-US" altLang="ja-JP" sz="2400" dirty="0" smtClean="0">
                          <a:latin typeface="ＭＳ Ｐゴシック" panose="020B0600070205080204" pitchFamily="50" charset="-128"/>
                          <a:ea typeface="ＭＳ Ｐゴシック" panose="020B0600070205080204" pitchFamily="50" charset="-128"/>
                        </a:rPr>
                        <a:t>2</a:t>
                      </a:r>
                      <a:r>
                        <a:rPr kumimoji="1" lang="ja-JP" altLang="en-US" sz="2400" dirty="0" smtClean="0">
                          <a:latin typeface="ＭＳ Ｐゴシック" panose="020B0600070205080204" pitchFamily="50" charset="-128"/>
                          <a:ea typeface="ＭＳ Ｐゴシック" panose="020B0600070205080204" pitchFamily="50" charset="-128"/>
                        </a:rPr>
                        <a:t>に加え文が挿入・削除・変更されている</a:t>
                      </a:r>
                    </a:p>
                  </a:txBody>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kumimoji="1" lang="ja-JP" altLang="en-US" sz="2400" dirty="0" smtClean="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3816580053"/>
                  </a:ext>
                </a:extLst>
              </a:tr>
            </a:tbl>
          </a:graphicData>
        </a:graphic>
      </p:graphicFrame>
      <p:sp>
        <p:nvSpPr>
          <p:cNvPr id="10" name="Rectangle 4"/>
          <p:cNvSpPr>
            <a:spLocks noChangeArrowheads="1"/>
          </p:cNvSpPr>
          <p:nvPr/>
        </p:nvSpPr>
        <p:spPr bwMode="auto">
          <a:xfrm>
            <a:off x="1441142" y="5833130"/>
            <a:ext cx="9309714"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[4]C</a:t>
            </a:r>
            <a:r>
              <a:rPr lang="en-US" altLang="ja-JP" sz="1400" dirty="0">
                <a:solidFill>
                  <a:schemeClr val="tx2"/>
                </a:solidFill>
              </a:rPr>
              <a:t>. K. Roy, J. R. </a:t>
            </a:r>
            <a:r>
              <a:rPr lang="en-US" altLang="ja-JP" sz="1400" dirty="0" err="1">
                <a:solidFill>
                  <a:schemeClr val="tx2"/>
                </a:solidFill>
              </a:rPr>
              <a:t>Cordy</a:t>
            </a:r>
            <a:r>
              <a:rPr lang="en-US" altLang="ja-JP" sz="1400" dirty="0">
                <a:solidFill>
                  <a:schemeClr val="tx2"/>
                </a:solidFill>
              </a:rPr>
              <a:t>, R. </a:t>
            </a:r>
            <a:r>
              <a:rPr lang="en-US" altLang="ja-JP" sz="1400" dirty="0" err="1">
                <a:solidFill>
                  <a:schemeClr val="tx2"/>
                </a:solidFill>
              </a:rPr>
              <a:t>Koschke</a:t>
            </a:r>
            <a:r>
              <a:rPr lang="en-US" altLang="ja-JP" sz="1400" dirty="0">
                <a:solidFill>
                  <a:schemeClr val="tx2"/>
                </a:solidFill>
              </a:rPr>
              <a:t>. Comparison and evaluation of code clone detection techniques and tools: a qualitative approach. Science of Computer Programming, Vol. 74, No. 7, pp. 470–495, 2009.</a:t>
            </a:r>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13</a:t>
            </a:fld>
            <a:endParaRPr kumimoji="1" lang="ja-JP" altLang="en-US"/>
          </a:p>
        </p:txBody>
      </p:sp>
      <p:sp>
        <p:nvSpPr>
          <p:cNvPr id="5" name="正方形/長方形 4"/>
          <p:cNvSpPr/>
          <p:nvPr/>
        </p:nvSpPr>
        <p:spPr>
          <a:xfrm>
            <a:off x="1506133" y="5028612"/>
            <a:ext cx="9179730" cy="523220"/>
          </a:xfrm>
          <a:prstGeom prst="rect">
            <a:avLst/>
          </a:prstGeom>
        </p:spPr>
        <p:txBody>
          <a:bodyPr wrap="square">
            <a:spAutoFit/>
          </a:bodyPr>
          <a:lstStyle/>
          <a:p>
            <a:pPr lvl="0">
              <a:defRPr/>
            </a:pPr>
            <a:r>
              <a:rPr lang="en-US" altLang="ja-JP" sz="2800" dirty="0">
                <a:solidFill>
                  <a:prstClr val="black"/>
                </a:solidFill>
                <a:latin typeface="ＭＳ Ｐゴシック" panose="020B0600070205080204" pitchFamily="50" charset="-128"/>
                <a:ea typeface="ＭＳ Ｐゴシック" panose="020B0600070205080204" pitchFamily="50" charset="-128"/>
              </a:rPr>
              <a:t>Not Similar :  </a:t>
            </a:r>
            <a:r>
              <a:rPr lang="ja-JP" altLang="en-US" sz="2800" dirty="0">
                <a:solidFill>
                  <a:prstClr val="black"/>
                </a:solidFill>
                <a:latin typeface="ＭＳ Ｐゴシック" panose="020B0600070205080204" pitchFamily="50" charset="-128"/>
                <a:ea typeface="ＭＳ Ｐゴシック" panose="020B0600070205080204" pitchFamily="50" charset="-128"/>
              </a:rPr>
              <a:t>タイプ</a:t>
            </a:r>
            <a:r>
              <a:rPr lang="en-US" altLang="ja-JP" sz="2800" dirty="0" smtClean="0">
                <a:solidFill>
                  <a:prstClr val="black"/>
                </a:solidFill>
                <a:latin typeface="ＭＳ Ｐゴシック" panose="020B0600070205080204" pitchFamily="50" charset="-128"/>
                <a:ea typeface="ＭＳ Ｐゴシック" panose="020B0600070205080204" pitchFamily="50" charset="-128"/>
              </a:rPr>
              <a:t>3</a:t>
            </a:r>
            <a:r>
              <a:rPr lang="ja-JP" altLang="en-US" sz="2800" dirty="0">
                <a:solidFill>
                  <a:prstClr val="black"/>
                </a:solidFill>
                <a:latin typeface="ＭＳ Ｐゴシック" panose="020B0600070205080204" pitchFamily="50" charset="-128"/>
                <a:ea typeface="ＭＳ Ｐゴシック" panose="020B0600070205080204" pitchFamily="50" charset="-128"/>
              </a:rPr>
              <a:t>以上の</a:t>
            </a:r>
            <a:r>
              <a:rPr lang="ja-JP" altLang="en-US" sz="2800" dirty="0" smtClean="0">
                <a:solidFill>
                  <a:prstClr val="black"/>
                </a:solidFill>
                <a:latin typeface="ＭＳ Ｐゴシック" panose="020B0600070205080204" pitchFamily="50" charset="-128"/>
                <a:ea typeface="ＭＳ Ｐゴシック" panose="020B0600070205080204" pitchFamily="50" charset="-128"/>
              </a:rPr>
              <a:t>変更・違いがあり類似</a:t>
            </a:r>
            <a:r>
              <a:rPr lang="ja-JP" altLang="en-US" sz="2800" dirty="0">
                <a:solidFill>
                  <a:prstClr val="black"/>
                </a:solidFill>
                <a:latin typeface="ＭＳ Ｐゴシック" panose="020B0600070205080204" pitchFamily="50" charset="-128"/>
                <a:ea typeface="ＭＳ Ｐゴシック" panose="020B0600070205080204" pitchFamily="50" charset="-128"/>
              </a:rPr>
              <a:t>していない</a:t>
            </a:r>
            <a:endParaRPr lang="en-US" altLang="ja-JP" sz="2800" dirty="0">
              <a:latin typeface="ＭＳ Ｐゴシック" panose="020B0600070205080204" pitchFamily="50" charset="-128"/>
              <a:ea typeface="ＭＳ Ｐゴシック" panose="020B0600070205080204" pitchFamily="50" charset="-128"/>
            </a:endParaRPr>
          </a:p>
        </p:txBody>
      </p:sp>
      <p:sp>
        <p:nvSpPr>
          <p:cNvPr id="9" name="ストライプ矢印 8"/>
          <p:cNvSpPr/>
          <p:nvPr/>
        </p:nvSpPr>
        <p:spPr>
          <a:xfrm rot="16200000">
            <a:off x="10426297" y="3800665"/>
            <a:ext cx="519131" cy="370397"/>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28976709"/>
      </p:ext>
    </p:extLst>
  </p:cSld>
  <p:clrMapOvr>
    <a:masterClrMapping/>
  </p:clrMapOvr>
  <mc:AlternateContent xmlns:mc="http://schemas.openxmlformats.org/markup-compatibility/2006" xmlns:p14="http://schemas.microsoft.com/office/powerpoint/2010/main">
    <mc:Choice Requires="p14">
      <p:transition spd="slow" p14:dur="2000" advTm="1090"/>
    </mc:Choice>
    <mc:Fallback xmlns="">
      <p:transition spd="slow" advTm="109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BA258462-179E-4B38-91EE-44DE7242CE39}" type="slidenum">
              <a:rPr lang="ja-JP" altLang="en-US" smtClean="0"/>
              <a:pPr/>
              <a:t>14</a:t>
            </a:fld>
            <a:endParaRPr lang="ja-JP" altLang="en-US" dirty="0"/>
          </a:p>
        </p:txBody>
      </p:sp>
      <p:sp>
        <p:nvSpPr>
          <p:cNvPr id="5" name="タイトル 1"/>
          <p:cNvSpPr>
            <a:spLocks noGrp="1"/>
          </p:cNvSpPr>
          <p:nvPr>
            <p:ph type="title"/>
          </p:nvPr>
        </p:nvSpPr>
        <p:spPr>
          <a:xfrm>
            <a:off x="838200" y="285602"/>
            <a:ext cx="10629900" cy="1325563"/>
          </a:xfrm>
        </p:spPr>
        <p:txBody>
          <a:bodyPr>
            <a:normAutofit/>
          </a:bodyPr>
          <a:lstStyle/>
          <a:p>
            <a:r>
              <a:rPr lang="ja-JP" altLang="en-US" sz="3600" dirty="0" smtClean="0"/>
              <a:t>調査</a:t>
            </a:r>
            <a:r>
              <a:rPr lang="en-US" altLang="ja-JP" sz="3600" dirty="0" smtClean="0"/>
              <a:t>2</a:t>
            </a:r>
            <a:r>
              <a:rPr lang="ja-JP" altLang="en-US" sz="3600" dirty="0" smtClean="0"/>
              <a:t>：類似コードペア間の類似度と対応</a:t>
            </a:r>
            <a:r>
              <a:rPr lang="ja-JP" altLang="en-US" sz="3600" dirty="0"/>
              <a:t>する</a:t>
            </a:r>
            <a:r>
              <a:rPr lang="ja-JP" altLang="en-US" sz="3600" dirty="0" smtClean="0"/>
              <a:t>テストコードペア間の類似度にはどの</a:t>
            </a:r>
            <a:r>
              <a:rPr lang="ja-JP" altLang="en-US" sz="3600" dirty="0"/>
              <a:t>ような関係があるか？ </a:t>
            </a:r>
            <a:endParaRPr kumimoji="1" lang="ja-JP" altLang="en-US" sz="3600" dirty="0"/>
          </a:p>
        </p:txBody>
      </p:sp>
      <p:graphicFrame>
        <p:nvGraphicFramePr>
          <p:cNvPr id="6" name="コンテンツ プレースホルダー 3"/>
          <p:cNvGraphicFramePr>
            <a:graphicFrameLocks noGrp="1"/>
          </p:cNvGraphicFramePr>
          <p:nvPr>
            <p:ph idx="1"/>
            <p:extLst>
              <p:ext uri="{D42A27DB-BD31-4B8C-83A1-F6EECF244321}">
                <p14:modId xmlns:p14="http://schemas.microsoft.com/office/powerpoint/2010/main" val="877471895"/>
              </p:ext>
            </p:extLst>
          </p:nvPr>
        </p:nvGraphicFramePr>
        <p:xfrm>
          <a:off x="1377247" y="2573232"/>
          <a:ext cx="9337285" cy="2590800"/>
        </p:xfrm>
        <a:graphic>
          <a:graphicData uri="http://schemas.openxmlformats.org/drawingml/2006/table">
            <a:tbl>
              <a:tblPr firstRow="1" bandRow="1">
                <a:tableStyleId>{5940675A-B579-460E-94D1-54222C63F5DA}</a:tableStyleId>
              </a:tblPr>
              <a:tblGrid>
                <a:gridCol w="1867457">
                  <a:extLst>
                    <a:ext uri="{9D8B030D-6E8A-4147-A177-3AD203B41FA5}">
                      <a16:colId xmlns:a16="http://schemas.microsoft.com/office/drawing/2014/main" val="1917131319"/>
                    </a:ext>
                  </a:extLst>
                </a:gridCol>
                <a:gridCol w="1867457">
                  <a:extLst>
                    <a:ext uri="{9D8B030D-6E8A-4147-A177-3AD203B41FA5}">
                      <a16:colId xmlns:a16="http://schemas.microsoft.com/office/drawing/2014/main" val="482671859"/>
                    </a:ext>
                  </a:extLst>
                </a:gridCol>
                <a:gridCol w="1867457">
                  <a:extLst>
                    <a:ext uri="{9D8B030D-6E8A-4147-A177-3AD203B41FA5}">
                      <a16:colId xmlns:a16="http://schemas.microsoft.com/office/drawing/2014/main" val="1596583338"/>
                    </a:ext>
                  </a:extLst>
                </a:gridCol>
                <a:gridCol w="1867457">
                  <a:extLst>
                    <a:ext uri="{9D8B030D-6E8A-4147-A177-3AD203B41FA5}">
                      <a16:colId xmlns:a16="http://schemas.microsoft.com/office/drawing/2014/main" val="4245568969"/>
                    </a:ext>
                  </a:extLst>
                </a:gridCol>
                <a:gridCol w="1867457">
                  <a:extLst>
                    <a:ext uri="{9D8B030D-6E8A-4147-A177-3AD203B41FA5}">
                      <a16:colId xmlns:a16="http://schemas.microsoft.com/office/drawing/2014/main" val="1616129654"/>
                    </a:ext>
                  </a:extLst>
                </a:gridCol>
              </a:tblGrid>
              <a:tr h="467580">
                <a:tc>
                  <a:txBody>
                    <a:bodyPr/>
                    <a:lstStyle/>
                    <a:p>
                      <a:endParaRPr kumimoji="1" lang="ja-JP" altLang="en-US" sz="2800" dirty="0">
                        <a:latin typeface="ＭＳ Ｐゴシック" panose="020B0600070205080204" pitchFamily="50" charset="-128"/>
                        <a:ea typeface="ＭＳ Ｐゴシック" panose="020B0600070205080204" pitchFamily="50" charset="-128"/>
                      </a:endParaRPr>
                    </a:p>
                  </a:txBody>
                  <a:tcPr/>
                </a:tc>
                <a:tc gridSpan="4">
                  <a:txBody>
                    <a:bodyPr/>
                    <a:lstStyle/>
                    <a:p>
                      <a:pPr algn="ctr"/>
                      <a:r>
                        <a:rPr kumimoji="1" lang="ja-JP" altLang="en-US" sz="2800" dirty="0" smtClean="0">
                          <a:latin typeface="ＭＳ Ｐゴシック" panose="020B0600070205080204" pitchFamily="50" charset="-128"/>
                          <a:ea typeface="ＭＳ Ｐゴシック" panose="020B0600070205080204" pitchFamily="50" charset="-128"/>
                        </a:rPr>
                        <a:t>テストコードペア間の類似度</a:t>
                      </a:r>
                      <a:endParaRPr kumimoji="1" lang="ja-JP" altLang="en-US" sz="2800" dirty="0">
                        <a:latin typeface="ＭＳ Ｐゴシック" panose="020B0600070205080204" pitchFamily="50" charset="-128"/>
                        <a:ea typeface="ＭＳ Ｐゴシック" panose="020B0600070205080204" pitchFamily="50" charset="-128"/>
                      </a:endParaRPr>
                    </a:p>
                  </a:txBody>
                  <a:tcPr/>
                </a:tc>
                <a:tc hMerge="1">
                  <a:txBody>
                    <a:bodyPr/>
                    <a:lstStyle/>
                    <a:p>
                      <a:endParaRPr kumimoji="1" lang="ja-JP" altLang="en-US" dirty="0"/>
                    </a:p>
                  </a:txBody>
                  <a:tcPr/>
                </a:tc>
                <a:tc hMerge="1">
                  <a:txBody>
                    <a:bodyPr/>
                    <a:lstStyle/>
                    <a:p>
                      <a:endParaRPr kumimoji="1" lang="ja-JP" altLang="en-US" dirty="0"/>
                    </a:p>
                  </a:txBody>
                  <a:tcPr/>
                </a:tc>
                <a:tc hMerge="1">
                  <a:txBody>
                    <a:bodyPr/>
                    <a:lstStyle/>
                    <a:p>
                      <a:endParaRPr kumimoji="1" lang="ja-JP" altLang="en-US" dirty="0"/>
                    </a:p>
                  </a:txBody>
                  <a:tcPr/>
                </a:tc>
                <a:extLst>
                  <a:ext uri="{0D108BD9-81ED-4DB2-BD59-A6C34878D82A}">
                    <a16:rowId xmlns:a16="http://schemas.microsoft.com/office/drawing/2014/main" val="2952263458"/>
                  </a:ext>
                </a:extLst>
              </a:tr>
              <a:tr h="467580">
                <a:tc rowSpan="4">
                  <a:txBody>
                    <a:bodyPr/>
                    <a:lstStyle/>
                    <a:p>
                      <a:r>
                        <a:rPr kumimoji="1" lang="ja-JP" altLang="en-US" sz="2800" dirty="0" smtClean="0">
                          <a:latin typeface="ＭＳ Ｐゴシック" panose="020B0600070205080204" pitchFamily="50" charset="-128"/>
                          <a:ea typeface="ＭＳ Ｐゴシック" panose="020B0600070205080204" pitchFamily="50" charset="-128"/>
                        </a:rPr>
                        <a:t>類似コードペア間の類似度</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ja-JP" altLang="en-US" sz="2800" dirty="0" smtClean="0">
                          <a:latin typeface="ＭＳ Ｐゴシック" panose="020B0600070205080204" pitchFamily="50" charset="-128"/>
                          <a:ea typeface="ＭＳ Ｐゴシック" panose="020B0600070205080204" pitchFamily="50" charset="-128"/>
                        </a:rPr>
                        <a:t>タイプ</a:t>
                      </a:r>
                      <a:r>
                        <a:rPr kumimoji="1" lang="en-US" altLang="ja-JP" sz="2800" dirty="0" smtClean="0">
                          <a:latin typeface="ＭＳ Ｐゴシック" panose="020B0600070205080204" pitchFamily="50" charset="-128"/>
                          <a:ea typeface="ＭＳ Ｐゴシック" panose="020B0600070205080204" pitchFamily="50" charset="-128"/>
                        </a:rPr>
                        <a:t>2</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ja-JP" altLang="en-US" sz="2800" dirty="0" smtClean="0">
                          <a:latin typeface="ＭＳ Ｐゴシック" panose="020B0600070205080204" pitchFamily="50" charset="-128"/>
                          <a:ea typeface="ＭＳ Ｐゴシック" panose="020B0600070205080204" pitchFamily="50" charset="-128"/>
                        </a:rPr>
                        <a:t>タイプ</a:t>
                      </a:r>
                      <a:r>
                        <a:rPr kumimoji="1" lang="en-US" altLang="ja-JP" sz="2800" dirty="0" smtClean="0">
                          <a:latin typeface="ＭＳ Ｐゴシック" panose="020B0600070205080204" pitchFamily="50" charset="-128"/>
                          <a:ea typeface="ＭＳ Ｐゴシック" panose="020B0600070205080204" pitchFamily="50" charset="-128"/>
                        </a:rPr>
                        <a:t>3</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Not Similar</a:t>
                      </a:r>
                      <a:endParaRPr kumimoji="1" lang="ja-JP" altLang="en-US" sz="2800"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1374199227"/>
                  </a:ext>
                </a:extLst>
              </a:tr>
              <a:tr h="467580">
                <a:tc vMerge="1">
                  <a:txBody>
                    <a:bodyPr/>
                    <a:lstStyle/>
                    <a:p>
                      <a:endParaRPr kumimoji="1" lang="ja-JP" altLang="en-US" dirty="0"/>
                    </a:p>
                  </a:txBody>
                  <a:tcPr/>
                </a:tc>
                <a:tc>
                  <a:txBody>
                    <a:bodyPr/>
                    <a:lstStyle/>
                    <a:p>
                      <a:pPr algn="ctr"/>
                      <a:r>
                        <a:rPr kumimoji="1" lang="ja-JP" altLang="en-US" sz="2800" dirty="0" smtClean="0">
                          <a:latin typeface="ＭＳ Ｐゴシック" panose="020B0600070205080204" pitchFamily="50" charset="-128"/>
                          <a:ea typeface="ＭＳ Ｐゴシック" panose="020B0600070205080204" pitchFamily="50" charset="-128"/>
                        </a:rPr>
                        <a:t>タイプ</a:t>
                      </a:r>
                      <a:r>
                        <a:rPr kumimoji="1" lang="en-US" altLang="ja-JP" sz="2800" dirty="0" smtClean="0">
                          <a:latin typeface="ＭＳ Ｐゴシック" panose="020B0600070205080204" pitchFamily="50" charset="-128"/>
                          <a:ea typeface="ＭＳ Ｐゴシック" panose="020B0600070205080204" pitchFamily="50" charset="-128"/>
                        </a:rPr>
                        <a:t>2</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77</a:t>
                      </a:r>
                    </a:p>
                  </a:txBody>
                  <a:tcPr>
                    <a:solidFill>
                      <a:srgbClr val="FDCFCF"/>
                    </a:solidFill>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10</a:t>
                      </a:r>
                      <a:endParaRPr kumimoji="1" lang="ja-JP" altLang="en-US" sz="2800" dirty="0">
                        <a:latin typeface="ＭＳ Ｐゴシック" panose="020B0600070205080204" pitchFamily="50" charset="-128"/>
                        <a:ea typeface="ＭＳ Ｐゴシック" panose="020B0600070205080204" pitchFamily="50" charset="-128"/>
                      </a:endParaRPr>
                    </a:p>
                  </a:txBody>
                  <a:tcPr>
                    <a:solidFill>
                      <a:srgbClr val="FDCFCF"/>
                    </a:solidFill>
                  </a:tcPr>
                </a:tc>
                <a:tc>
                  <a:txBody>
                    <a:bodyPr/>
                    <a:lstStyle/>
                    <a:p>
                      <a:pPr algn="ctr"/>
                      <a:r>
                        <a:rPr kumimoji="1" lang="en-US" altLang="ja-JP" sz="2800" dirty="0" smtClean="0">
                          <a:solidFill>
                            <a:schemeClr val="tx1"/>
                          </a:solidFill>
                          <a:latin typeface="ＭＳ Ｐゴシック" panose="020B0600070205080204" pitchFamily="50" charset="-128"/>
                          <a:ea typeface="ＭＳ Ｐゴシック" panose="020B0600070205080204" pitchFamily="50" charset="-128"/>
                        </a:rPr>
                        <a:t>6</a:t>
                      </a:r>
                      <a:endParaRPr kumimoji="1" lang="ja-JP" altLang="en-US" sz="2800" dirty="0">
                        <a:solidFill>
                          <a:schemeClr val="tx1"/>
                        </a:solidFill>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4275355430"/>
                  </a:ext>
                </a:extLst>
              </a:tr>
              <a:tr h="467580">
                <a:tc vMerge="1">
                  <a:txBody>
                    <a:bodyPr/>
                    <a:lstStyle/>
                    <a:p>
                      <a:endParaRPr kumimoji="1" lang="ja-JP" altLang="en-US"/>
                    </a:p>
                  </a:txBody>
                  <a:tcPr/>
                </a:tc>
                <a:tc>
                  <a:txBody>
                    <a:bodyPr/>
                    <a:lstStyle/>
                    <a:p>
                      <a:pPr algn="ctr"/>
                      <a:r>
                        <a:rPr kumimoji="1" lang="ja-JP" altLang="en-US" sz="2800" baseline="0" dirty="0" smtClean="0">
                          <a:latin typeface="ＭＳ Ｐゴシック" panose="020B0600070205080204" pitchFamily="50" charset="-128"/>
                          <a:ea typeface="ＭＳ Ｐゴシック" panose="020B0600070205080204" pitchFamily="50" charset="-128"/>
                        </a:rPr>
                        <a:t>タイプ</a:t>
                      </a:r>
                      <a:r>
                        <a:rPr kumimoji="1" lang="en-US" altLang="ja-JP" sz="2800" baseline="0" dirty="0" smtClean="0">
                          <a:latin typeface="ＭＳ Ｐゴシック" panose="020B0600070205080204" pitchFamily="50" charset="-128"/>
                          <a:ea typeface="ＭＳ Ｐゴシック" panose="020B0600070205080204" pitchFamily="50" charset="-128"/>
                        </a:rPr>
                        <a:t>3</a:t>
                      </a: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28</a:t>
                      </a:r>
                      <a:endParaRPr kumimoji="1" lang="ja-JP" altLang="en-US" sz="2800" dirty="0">
                        <a:latin typeface="ＭＳ Ｐゴシック" panose="020B0600070205080204" pitchFamily="50" charset="-128"/>
                        <a:ea typeface="ＭＳ Ｐゴシック" panose="020B0600070205080204" pitchFamily="50" charset="-128"/>
                      </a:endParaRPr>
                    </a:p>
                  </a:txBody>
                  <a:tcPr>
                    <a:solidFill>
                      <a:srgbClr val="FDCFCF"/>
                    </a:solidFill>
                  </a:tcPr>
                </a:tc>
                <a:tc>
                  <a:txBody>
                    <a:bodyPr/>
                    <a:lstStyle/>
                    <a:p>
                      <a:pPr algn="ctr"/>
                      <a:r>
                        <a:rPr kumimoji="1" lang="en-US" altLang="ja-JP" sz="2800" dirty="0" smtClean="0">
                          <a:solidFill>
                            <a:schemeClr val="tx1"/>
                          </a:solidFill>
                          <a:latin typeface="ＭＳ Ｐゴシック" panose="020B0600070205080204" pitchFamily="50" charset="-128"/>
                          <a:ea typeface="ＭＳ Ｐゴシック" panose="020B0600070205080204" pitchFamily="50" charset="-128"/>
                        </a:rPr>
                        <a:t>5</a:t>
                      </a:r>
                      <a:endParaRPr kumimoji="1" lang="ja-JP" altLang="en-US" sz="2800" dirty="0">
                        <a:solidFill>
                          <a:schemeClr val="tx1"/>
                        </a:solidFill>
                        <a:latin typeface="ＭＳ Ｐゴシック" panose="020B0600070205080204" pitchFamily="50" charset="-128"/>
                        <a:ea typeface="ＭＳ Ｐゴシック" panose="020B0600070205080204" pitchFamily="50" charset="-128"/>
                      </a:endParaRPr>
                    </a:p>
                  </a:txBody>
                  <a:tcPr>
                    <a:solidFill>
                      <a:srgbClr val="FDCFCF"/>
                    </a:solidFill>
                  </a:tcPr>
                </a:tc>
                <a:tc>
                  <a:txBody>
                    <a:bodyPr/>
                    <a:lstStyle/>
                    <a:p>
                      <a:pPr algn="ctr"/>
                      <a:r>
                        <a:rPr kumimoji="1" lang="en-US" altLang="ja-JP" sz="2800" dirty="0" smtClean="0">
                          <a:solidFill>
                            <a:schemeClr val="tx1"/>
                          </a:solidFill>
                          <a:latin typeface="ＭＳ Ｐゴシック" panose="020B0600070205080204" pitchFamily="50" charset="-128"/>
                          <a:ea typeface="ＭＳ Ｐゴシック" panose="020B0600070205080204" pitchFamily="50" charset="-128"/>
                        </a:rPr>
                        <a:t>10</a:t>
                      </a:r>
                      <a:endParaRPr kumimoji="1" lang="ja-JP" altLang="en-US" sz="2800" dirty="0">
                        <a:solidFill>
                          <a:schemeClr val="tx1"/>
                        </a:solidFill>
                        <a:latin typeface="ＭＳ Ｐゴシック" panose="020B0600070205080204" pitchFamily="50" charset="-128"/>
                        <a:ea typeface="ＭＳ Ｐゴシック" panose="020B0600070205080204" pitchFamily="50" charset="-128"/>
                      </a:endParaRPr>
                    </a:p>
                  </a:txBody>
                  <a:tcPr>
                    <a:solidFill>
                      <a:schemeClr val="bg1"/>
                    </a:solidFill>
                  </a:tcPr>
                </a:tc>
                <a:extLst>
                  <a:ext uri="{0D108BD9-81ED-4DB2-BD59-A6C34878D82A}">
                    <a16:rowId xmlns:a16="http://schemas.microsoft.com/office/drawing/2014/main" val="3263379572"/>
                  </a:ext>
                </a:extLst>
              </a:tr>
              <a:tr h="467580">
                <a:tc vMerge="1">
                  <a:txBody>
                    <a:bodyPr/>
                    <a:lstStyle/>
                    <a:p>
                      <a:endParaRPr kumimoji="1" lang="ja-JP"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en-US" altLang="ja-JP" sz="2800" dirty="0" smtClean="0">
                          <a:latin typeface="ＭＳ Ｐゴシック" panose="020B0600070205080204" pitchFamily="50" charset="-128"/>
                          <a:ea typeface="ＭＳ Ｐゴシック" panose="020B0600070205080204" pitchFamily="50" charset="-128"/>
                        </a:rPr>
                        <a:t>Not Similar</a:t>
                      </a:r>
                      <a:endParaRPr kumimoji="1" lang="ja-JP" altLang="en-US" sz="2800" dirty="0" smtClean="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0</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solidFill>
                            <a:schemeClr val="tx1"/>
                          </a:solidFill>
                          <a:latin typeface="ＭＳ Ｐゴシック" panose="020B0600070205080204" pitchFamily="50" charset="-128"/>
                          <a:ea typeface="ＭＳ Ｐゴシック" panose="020B0600070205080204" pitchFamily="50" charset="-128"/>
                        </a:rPr>
                        <a:t>0</a:t>
                      </a:r>
                      <a:endParaRPr kumimoji="1" lang="ja-JP" altLang="en-US" sz="2800" dirty="0">
                        <a:solidFill>
                          <a:schemeClr val="tx1"/>
                        </a:solidFill>
                        <a:latin typeface="ＭＳ Ｐゴシック" panose="020B0600070205080204" pitchFamily="50" charset="-128"/>
                        <a:ea typeface="ＭＳ Ｐゴシック" panose="020B0600070205080204" pitchFamily="50" charset="-128"/>
                      </a:endParaRPr>
                    </a:p>
                  </a:txBody>
                  <a:tcPr>
                    <a:solidFill>
                      <a:schemeClr val="bg1"/>
                    </a:solidFill>
                  </a:tcPr>
                </a:tc>
                <a:tc>
                  <a:txBody>
                    <a:bodyPr/>
                    <a:lstStyle/>
                    <a:p>
                      <a:pPr algn="ctr"/>
                      <a:r>
                        <a:rPr kumimoji="1" lang="en-US" altLang="ja-JP" sz="2800" dirty="0" smtClean="0">
                          <a:solidFill>
                            <a:schemeClr val="tx1"/>
                          </a:solidFill>
                          <a:latin typeface="ＭＳ Ｐゴシック" panose="020B0600070205080204" pitchFamily="50" charset="-128"/>
                          <a:ea typeface="ＭＳ Ｐゴシック" panose="020B0600070205080204" pitchFamily="50" charset="-128"/>
                        </a:rPr>
                        <a:t>17</a:t>
                      </a:r>
                      <a:endParaRPr kumimoji="1" lang="ja-JP" altLang="en-US" sz="2800" dirty="0">
                        <a:solidFill>
                          <a:schemeClr val="tx1"/>
                        </a:solidFill>
                        <a:latin typeface="ＭＳ Ｐゴシック" panose="020B0600070205080204" pitchFamily="50" charset="-128"/>
                        <a:ea typeface="ＭＳ Ｐゴシック" panose="020B0600070205080204" pitchFamily="50" charset="-128"/>
                      </a:endParaRPr>
                    </a:p>
                  </a:txBody>
                  <a:tcPr>
                    <a:solidFill>
                      <a:schemeClr val="accent1">
                        <a:lumMod val="20000"/>
                        <a:lumOff val="80000"/>
                      </a:schemeClr>
                    </a:solidFill>
                  </a:tcPr>
                </a:tc>
                <a:extLst>
                  <a:ext uri="{0D108BD9-81ED-4DB2-BD59-A6C34878D82A}">
                    <a16:rowId xmlns:a16="http://schemas.microsoft.com/office/drawing/2014/main" val="3190434240"/>
                  </a:ext>
                </a:extLst>
              </a:tr>
            </a:tbl>
          </a:graphicData>
        </a:graphic>
      </p:graphicFrame>
      <p:sp>
        <p:nvSpPr>
          <p:cNvPr id="7" name="角丸四角形 6"/>
          <p:cNvSpPr/>
          <p:nvPr/>
        </p:nvSpPr>
        <p:spPr>
          <a:xfrm>
            <a:off x="1014845" y="5396892"/>
            <a:ext cx="10276610" cy="1183141"/>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r>
              <a:rPr lang="ja-JP" altLang="en-US" sz="3600" dirty="0" smtClean="0">
                <a:latin typeface="ＭＳ Ｐゴシック" panose="020B0600070205080204" pitchFamily="50" charset="-128"/>
                <a:ea typeface="ＭＳ Ｐゴシック" panose="020B0600070205080204" pitchFamily="50" charset="-128"/>
              </a:rPr>
              <a:t>類似コードペア間</a:t>
            </a:r>
            <a:r>
              <a:rPr lang="ja-JP" altLang="en-US" sz="3600" dirty="0">
                <a:latin typeface="ＭＳ Ｐゴシック" panose="020B0600070205080204" pitchFamily="50" charset="-128"/>
                <a:ea typeface="ＭＳ Ｐゴシック" panose="020B0600070205080204" pitchFamily="50" charset="-128"/>
              </a:rPr>
              <a:t>の</a:t>
            </a:r>
            <a:r>
              <a:rPr kumimoji="1" lang="ja-JP" altLang="en-US" sz="3600" dirty="0" smtClean="0">
                <a:latin typeface="ＭＳ Ｐゴシック" panose="020B0600070205080204" pitchFamily="50" charset="-128"/>
                <a:ea typeface="ＭＳ Ｐゴシック" panose="020B0600070205080204" pitchFamily="50" charset="-128"/>
              </a:rPr>
              <a:t>類似度が高いほど，テストコードペア間の類似度も高い</a:t>
            </a:r>
            <a:endParaRPr kumimoji="1" lang="ja-JP" altLang="en-US" sz="3600" dirty="0">
              <a:latin typeface="ＭＳ Ｐゴシック" panose="020B0600070205080204" pitchFamily="50" charset="-128"/>
              <a:ea typeface="ＭＳ Ｐゴシック" panose="020B0600070205080204" pitchFamily="50" charset="-128"/>
            </a:endParaRPr>
          </a:p>
        </p:txBody>
      </p:sp>
      <p:sp>
        <p:nvSpPr>
          <p:cNvPr id="8" name="コンテンツ プレースホルダー 2"/>
          <p:cNvSpPr txBox="1">
            <a:spLocks/>
          </p:cNvSpPr>
          <p:nvPr/>
        </p:nvSpPr>
        <p:spPr>
          <a:xfrm>
            <a:off x="838200" y="1611165"/>
            <a:ext cx="10515600" cy="9302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ＭＳ Ｐゴシック" panose="020B0600070205080204" pitchFamily="50" charset="-128"/>
                <a:ea typeface="ＭＳ Ｐゴシック" panose="020B060007020508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ＭＳ Ｐゴシック" panose="020B0600070205080204" pitchFamily="50" charset="-128"/>
                <a:ea typeface="ＭＳ Ｐゴシック" panose="020B060007020508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ＭＳ Ｐゴシック" panose="020B0600070205080204" pitchFamily="50" charset="-128"/>
                <a:ea typeface="ＭＳ Ｐゴシック" panose="020B060007020508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ＭＳ Ｐゴシック" panose="020B0600070205080204" pitchFamily="50" charset="-128"/>
                <a:ea typeface="ＭＳ Ｐゴシック" panose="020B060007020508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ＭＳ Ｐゴシック" panose="020B0600070205080204" pitchFamily="50" charset="-128"/>
                <a:ea typeface="ＭＳ Ｐゴシック" panose="020B060007020508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a:buClr>
                <a:schemeClr val="tx2"/>
              </a:buClr>
              <a:buFont typeface="Wingdings" panose="05000000000000000000" pitchFamily="2" charset="2"/>
              <a:buChar char="l"/>
            </a:pPr>
            <a:r>
              <a:rPr lang="ja-JP" altLang="en-US" sz="2600" dirty="0" smtClean="0"/>
              <a:t>「両方のコード片にテストコードが存在する類似コードペア」</a:t>
            </a:r>
            <a:r>
              <a:rPr lang="en-US" altLang="ja-JP" sz="2600" dirty="0" smtClean="0"/>
              <a:t>62</a:t>
            </a:r>
            <a:r>
              <a:rPr lang="ja-JP" altLang="en-US" sz="2600" dirty="0" smtClean="0"/>
              <a:t>個の類似度と対応する</a:t>
            </a:r>
            <a:r>
              <a:rPr lang="en-US" altLang="ja-JP" sz="2600" dirty="0" smtClean="0"/>
              <a:t>153</a:t>
            </a:r>
            <a:r>
              <a:rPr lang="ja-JP" altLang="en-US" sz="2600" dirty="0" smtClean="0"/>
              <a:t>個のテストコードペアの類似度をタイプ別に分類した結果</a:t>
            </a:r>
            <a:endParaRPr lang="en-US" altLang="ja-JP" sz="2600" dirty="0" smtClean="0"/>
          </a:p>
        </p:txBody>
      </p:sp>
    </p:spTree>
    <p:extLst>
      <p:ext uri="{BB962C8B-B14F-4D97-AF65-F5344CB8AC3E}">
        <p14:creationId xmlns:p14="http://schemas.microsoft.com/office/powerpoint/2010/main" val="36622855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199" y="304849"/>
            <a:ext cx="10773229" cy="1325563"/>
          </a:xfrm>
        </p:spPr>
        <p:txBody>
          <a:bodyPr>
            <a:normAutofit/>
          </a:bodyPr>
          <a:lstStyle/>
          <a:p>
            <a:r>
              <a:rPr lang="ja-JP" altLang="en-US" sz="4800" dirty="0" smtClean="0"/>
              <a:t>調査</a:t>
            </a:r>
            <a:r>
              <a:rPr lang="en-US" altLang="ja-JP" sz="4800" dirty="0" smtClean="0"/>
              <a:t>2 : </a:t>
            </a:r>
            <a:r>
              <a:rPr lang="ja-JP" altLang="en-US" sz="4800" dirty="0" smtClean="0"/>
              <a:t>類似</a:t>
            </a:r>
            <a:r>
              <a:rPr lang="ja-JP" altLang="en-US" sz="4800" dirty="0"/>
              <a:t>コードペアの例</a:t>
            </a:r>
            <a:endParaRPr kumimoji="1" lang="ja-JP" altLang="en-US" sz="4800" dirty="0"/>
          </a:p>
        </p:txBody>
      </p:sp>
      <p:sp>
        <p:nvSpPr>
          <p:cNvPr id="3" name="コンテンツ プレースホルダー 2"/>
          <p:cNvSpPr>
            <a:spLocks noGrp="1"/>
          </p:cNvSpPr>
          <p:nvPr>
            <p:ph idx="1"/>
          </p:nvPr>
        </p:nvSpPr>
        <p:spPr>
          <a:xfrm>
            <a:off x="838200" y="1630413"/>
            <a:ext cx="10515600" cy="709234"/>
          </a:xfrm>
        </p:spPr>
        <p:txBody>
          <a:bodyPr>
            <a:normAutofit/>
          </a:bodyPr>
          <a:lstStyle/>
          <a:p>
            <a:pPr>
              <a:buClr>
                <a:schemeClr val="tx2"/>
              </a:buClr>
              <a:buFont typeface="Wingdings" panose="05000000000000000000" pitchFamily="2" charset="2"/>
              <a:buChar char="l"/>
            </a:pPr>
            <a:r>
              <a:rPr kumimoji="1" lang="ja-JP" altLang="en-US" sz="3200" dirty="0" smtClean="0"/>
              <a:t>振る舞いが異なる類似コードペアの例</a:t>
            </a:r>
            <a:endParaRPr kumimoji="1" lang="ja-JP" altLang="en-US" sz="3200" dirty="0"/>
          </a:p>
        </p:txBody>
      </p:sp>
      <p:sp>
        <p:nvSpPr>
          <p:cNvPr id="4" name="スライド番号プレースホルダー 3"/>
          <p:cNvSpPr>
            <a:spLocks noGrp="1"/>
          </p:cNvSpPr>
          <p:nvPr>
            <p:ph type="sldNum" sz="quarter" idx="12"/>
          </p:nvPr>
        </p:nvSpPr>
        <p:spPr/>
        <p:txBody>
          <a:bodyPr/>
          <a:lstStyle/>
          <a:p>
            <a:fld id="{BA258462-179E-4B38-91EE-44DE7242CE39}" type="slidenum">
              <a:rPr lang="ja-JP" altLang="en-US" smtClean="0"/>
              <a:pPr/>
              <a:t>15</a:t>
            </a:fld>
            <a:endParaRPr lang="ja-JP" altLang="en-US" dirty="0"/>
          </a:p>
        </p:txBody>
      </p:sp>
      <p:sp>
        <p:nvSpPr>
          <p:cNvPr id="6" name="正方形/長方形 5"/>
          <p:cNvSpPr/>
          <p:nvPr/>
        </p:nvSpPr>
        <p:spPr>
          <a:xfrm>
            <a:off x="464457" y="2333675"/>
            <a:ext cx="5377543" cy="3139321"/>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b="1" dirty="0">
                <a:latin typeface="MS UI Gothic" panose="020B0600070205080204" pitchFamily="50" charset="-128"/>
                <a:ea typeface="MS UI Gothic" panose="020B0600070205080204" pitchFamily="50" charset="-128"/>
              </a:rPr>
              <a:t>public V get(final K key) {</a:t>
            </a: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try </a:t>
            </a:r>
            <a:r>
              <a:rPr lang="en-US" altLang="ja-JP" b="1" dirty="0">
                <a:latin typeface="MS UI Gothic" panose="020B0600070205080204" pitchFamily="50" charset="-128"/>
                <a:ea typeface="MS UI Gothic" panose="020B0600070205080204" pitchFamily="50" charset="-128"/>
              </a:rPr>
              <a:t>{</a:t>
            </a: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if </a:t>
            </a:r>
            <a:r>
              <a:rPr lang="en-US" altLang="ja-JP" b="1" dirty="0" smtClean="0">
                <a:latin typeface="MS UI Gothic" panose="020B0600070205080204" pitchFamily="50" charset="-128"/>
                <a:ea typeface="MS UI Gothic" panose="020B0600070205080204" pitchFamily="50" charset="-128"/>
              </a:rPr>
              <a:t>(</a:t>
            </a:r>
            <a:r>
              <a:rPr lang="en-US" altLang="ja-JP" b="1" dirty="0" err="1" smtClean="0">
                <a:latin typeface="MS UI Gothic" panose="020B0600070205080204" pitchFamily="50" charset="-128"/>
                <a:ea typeface="MS UI Gothic" panose="020B0600070205080204" pitchFamily="50" charset="-128"/>
              </a:rPr>
              <a:t>allTime.shouldRecord</a:t>
            </a:r>
            <a:r>
              <a:rPr lang="en-US" altLang="ja-JP" b="1" dirty="0">
                <a:latin typeface="MS UI Gothic" panose="020B0600070205080204" pitchFamily="50" charset="-128"/>
                <a:ea typeface="MS UI Gothic" panose="020B0600070205080204" pitchFamily="50" charset="-128"/>
              </a:rPr>
              <a:t>()) {</a:t>
            </a: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return </a:t>
            </a:r>
            <a:r>
              <a:rPr lang="en-US" altLang="ja-JP" b="1" dirty="0" err="1" smtClean="0">
                <a:solidFill>
                  <a:srgbClr val="FF0000"/>
                </a:solidFill>
                <a:latin typeface="MS UI Gothic" panose="020B0600070205080204" pitchFamily="50" charset="-128"/>
                <a:ea typeface="MS UI Gothic" panose="020B0600070205080204" pitchFamily="50" charset="-128"/>
              </a:rPr>
              <a:t>measureLatency</a:t>
            </a:r>
            <a:r>
              <a:rPr lang="en-US" altLang="ja-JP" b="1" dirty="0" smtClean="0">
                <a:solidFill>
                  <a:srgbClr val="FF0000"/>
                </a:solidFill>
                <a:latin typeface="MS UI Gothic" panose="020B0600070205080204" pitchFamily="50" charset="-128"/>
                <a:ea typeface="MS UI Gothic" panose="020B0600070205080204" pitchFamily="50" charset="-128"/>
              </a:rPr>
              <a:t>(get(key), </a:t>
            </a:r>
            <a:r>
              <a:rPr lang="en-US" altLang="ja-JP" b="1" dirty="0" err="1">
                <a:solidFill>
                  <a:srgbClr val="FF0000"/>
                </a:solidFill>
                <a:latin typeface="MS UI Gothic" panose="020B0600070205080204" pitchFamily="50" charset="-128"/>
                <a:ea typeface="MS UI Gothic" panose="020B0600070205080204" pitchFamily="50" charset="-128"/>
              </a:rPr>
              <a:t>getTime</a:t>
            </a:r>
            <a:r>
              <a:rPr lang="en-US" altLang="ja-JP" b="1" dirty="0">
                <a:solidFill>
                  <a:srgbClr val="FF0000"/>
                </a:solidFill>
                <a:latin typeface="MS UI Gothic" panose="020B0600070205080204" pitchFamily="50" charset="-128"/>
                <a:ea typeface="MS UI Gothic" panose="020B0600070205080204" pitchFamily="50" charset="-128"/>
              </a:rPr>
              <a:t>);</a:t>
            </a:r>
          </a:p>
          <a:p>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 else {</a:t>
            </a: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return </a:t>
            </a:r>
            <a:r>
              <a:rPr lang="en-US" altLang="ja-JP" b="1" dirty="0" err="1">
                <a:solidFill>
                  <a:srgbClr val="FF0000"/>
                </a:solidFill>
                <a:latin typeface="MS UI Gothic" panose="020B0600070205080204" pitchFamily="50" charset="-128"/>
                <a:ea typeface="MS UI Gothic" panose="020B0600070205080204" pitchFamily="50" charset="-128"/>
              </a:rPr>
              <a:t>outerValue</a:t>
            </a:r>
            <a:r>
              <a:rPr lang="en-US" altLang="ja-JP" b="1" dirty="0">
                <a:solidFill>
                  <a:srgbClr val="FF0000"/>
                </a:solidFill>
                <a:latin typeface="MS UI Gothic" panose="020B0600070205080204" pitchFamily="50" charset="-128"/>
                <a:ea typeface="MS UI Gothic" panose="020B0600070205080204" pitchFamily="50" charset="-128"/>
              </a:rPr>
              <a:t>(wrapped().</a:t>
            </a:r>
            <a:r>
              <a:rPr lang="en-US" altLang="ja-JP" b="1" dirty="0" smtClean="0">
                <a:solidFill>
                  <a:srgbClr val="FF0000"/>
                </a:solidFill>
                <a:latin typeface="MS UI Gothic" panose="020B0600070205080204" pitchFamily="50" charset="-128"/>
                <a:ea typeface="MS UI Gothic" panose="020B0600070205080204" pitchFamily="50" charset="-128"/>
              </a:rPr>
              <a:t>get(key));</a:t>
            </a:r>
            <a:endParaRPr lang="en-US" altLang="ja-JP" b="1" dirty="0">
              <a:solidFill>
                <a:srgbClr val="FF0000"/>
              </a:solidFill>
              <a:latin typeface="MS UI Gothic" panose="020B0600070205080204" pitchFamily="50" charset="-128"/>
              <a:ea typeface="MS UI Gothic" panose="020B0600070205080204" pitchFamily="50" charset="-128"/>
            </a:endParaRP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a:t>
            </a: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 catch (final </a:t>
            </a:r>
            <a:r>
              <a:rPr lang="en-US" altLang="ja-JP" b="1" dirty="0" err="1">
                <a:latin typeface="MS UI Gothic" panose="020B0600070205080204" pitchFamily="50" charset="-128"/>
                <a:ea typeface="MS UI Gothic" panose="020B0600070205080204" pitchFamily="50" charset="-128"/>
              </a:rPr>
              <a:t>ProcessorStateException</a:t>
            </a:r>
            <a:r>
              <a:rPr lang="en-US" altLang="ja-JP" b="1" dirty="0">
                <a:latin typeface="MS UI Gothic" panose="020B0600070205080204" pitchFamily="50" charset="-128"/>
                <a:ea typeface="MS UI Gothic" panose="020B0600070205080204" pitchFamily="50" charset="-128"/>
              </a:rPr>
              <a:t> e) {</a:t>
            </a:r>
          </a:p>
          <a:p>
            <a:r>
              <a:rPr lang="en-US" altLang="ja-JP" b="1" dirty="0" smtClean="0">
                <a:latin typeface="MS UI Gothic" panose="020B0600070205080204" pitchFamily="50" charset="-128"/>
                <a:ea typeface="MS UI Gothic" panose="020B0600070205080204" pitchFamily="50" charset="-128"/>
              </a:rPr>
              <a:t>          …</a:t>
            </a:r>
            <a:endParaRPr lang="en-US" altLang="ja-JP" b="1" dirty="0">
              <a:latin typeface="MS UI Gothic" panose="020B0600070205080204" pitchFamily="50" charset="-128"/>
              <a:ea typeface="MS UI Gothic" panose="020B0600070205080204" pitchFamily="50" charset="-128"/>
            </a:endParaRP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p>
          <a:p>
            <a:r>
              <a:rPr lang="en-US" altLang="ja-JP" b="1" dirty="0" smtClean="0">
                <a:latin typeface="MS UI Gothic" panose="020B0600070205080204" pitchFamily="50" charset="-128"/>
                <a:ea typeface="MS UI Gothic" panose="020B0600070205080204" pitchFamily="50" charset="-128"/>
              </a:rPr>
              <a:t>}</a:t>
            </a:r>
            <a:endParaRPr lang="ja-JP" altLang="en-US" b="1" dirty="0">
              <a:latin typeface="MS UI Gothic" panose="020B0600070205080204" pitchFamily="50" charset="-128"/>
              <a:ea typeface="MS UI Gothic" panose="020B0600070205080204" pitchFamily="50" charset="-128"/>
            </a:endParaRPr>
          </a:p>
        </p:txBody>
      </p:sp>
      <p:sp>
        <p:nvSpPr>
          <p:cNvPr id="7" name="正方形/長方形 6"/>
          <p:cNvSpPr/>
          <p:nvPr/>
        </p:nvSpPr>
        <p:spPr>
          <a:xfrm>
            <a:off x="5842000" y="2333796"/>
            <a:ext cx="5841999" cy="3139200"/>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b="1" dirty="0">
                <a:latin typeface="MS UI Gothic" panose="020B0600070205080204" pitchFamily="50" charset="-128"/>
                <a:ea typeface="MS UI Gothic" panose="020B0600070205080204" pitchFamily="50" charset="-128"/>
              </a:rPr>
              <a:t>public V delete(final K key) {</a:t>
            </a: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try </a:t>
            </a:r>
            <a:r>
              <a:rPr lang="en-US" altLang="ja-JP" b="1" dirty="0">
                <a:latin typeface="MS UI Gothic" panose="020B0600070205080204" pitchFamily="50" charset="-128"/>
                <a:ea typeface="MS UI Gothic" panose="020B0600070205080204" pitchFamily="50" charset="-128"/>
              </a:rPr>
              <a:t>{</a:t>
            </a: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if </a:t>
            </a:r>
            <a:r>
              <a:rPr lang="en-US" altLang="ja-JP" b="1" dirty="0" smtClean="0">
                <a:latin typeface="MS UI Gothic" panose="020B0600070205080204" pitchFamily="50" charset="-128"/>
                <a:ea typeface="MS UI Gothic" panose="020B0600070205080204" pitchFamily="50" charset="-128"/>
              </a:rPr>
              <a:t>(</a:t>
            </a:r>
            <a:r>
              <a:rPr lang="en-US" altLang="ja-JP" b="1" dirty="0" err="1" smtClean="0">
                <a:latin typeface="MS UI Gothic" panose="020B0600070205080204" pitchFamily="50" charset="-128"/>
                <a:ea typeface="MS UI Gothic" panose="020B0600070205080204" pitchFamily="50" charset="-128"/>
              </a:rPr>
              <a:t>allTime.shouldRecord</a:t>
            </a:r>
            <a:r>
              <a:rPr lang="en-US" altLang="ja-JP" b="1" dirty="0">
                <a:latin typeface="MS UI Gothic" panose="020B0600070205080204" pitchFamily="50" charset="-128"/>
                <a:ea typeface="MS UI Gothic" panose="020B0600070205080204" pitchFamily="50" charset="-128"/>
              </a:rPr>
              <a:t>()) {</a:t>
            </a: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return </a:t>
            </a:r>
            <a:r>
              <a:rPr lang="en-US" altLang="ja-JP" b="1" dirty="0" err="1" smtClean="0">
                <a:solidFill>
                  <a:schemeClr val="accent5"/>
                </a:solidFill>
                <a:latin typeface="MS UI Gothic" panose="020B0600070205080204" pitchFamily="50" charset="-128"/>
                <a:ea typeface="MS UI Gothic" panose="020B0600070205080204" pitchFamily="50" charset="-128"/>
              </a:rPr>
              <a:t>measureLatency</a:t>
            </a:r>
            <a:r>
              <a:rPr lang="en-US" altLang="ja-JP" b="1" dirty="0" smtClean="0">
                <a:solidFill>
                  <a:schemeClr val="accent5"/>
                </a:solidFill>
                <a:latin typeface="MS UI Gothic" panose="020B0600070205080204" pitchFamily="50" charset="-128"/>
                <a:ea typeface="MS UI Gothic" panose="020B0600070205080204" pitchFamily="50" charset="-128"/>
              </a:rPr>
              <a:t>(delete(key), </a:t>
            </a:r>
            <a:r>
              <a:rPr lang="en-US" altLang="ja-JP" b="1" dirty="0" err="1">
                <a:solidFill>
                  <a:schemeClr val="accent5"/>
                </a:solidFill>
                <a:latin typeface="MS UI Gothic" panose="020B0600070205080204" pitchFamily="50" charset="-128"/>
                <a:ea typeface="MS UI Gothic" panose="020B0600070205080204" pitchFamily="50" charset="-128"/>
              </a:rPr>
              <a:t>deleteTime</a:t>
            </a:r>
            <a:r>
              <a:rPr lang="en-US" altLang="ja-JP" b="1" dirty="0">
                <a:solidFill>
                  <a:schemeClr val="accent5"/>
                </a:solidFill>
                <a:latin typeface="MS UI Gothic" panose="020B0600070205080204" pitchFamily="50" charset="-128"/>
                <a:ea typeface="MS UI Gothic" panose="020B0600070205080204" pitchFamily="50" charset="-128"/>
              </a:rPr>
              <a:t>);</a:t>
            </a: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 else {</a:t>
            </a: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return </a:t>
            </a:r>
            <a:r>
              <a:rPr lang="en-US" altLang="ja-JP" b="1" dirty="0" err="1">
                <a:solidFill>
                  <a:schemeClr val="accent5"/>
                </a:solidFill>
                <a:latin typeface="MS UI Gothic" panose="020B0600070205080204" pitchFamily="50" charset="-128"/>
                <a:ea typeface="MS UI Gothic" panose="020B0600070205080204" pitchFamily="50" charset="-128"/>
              </a:rPr>
              <a:t>outerValue</a:t>
            </a:r>
            <a:r>
              <a:rPr lang="en-US" altLang="ja-JP" b="1" dirty="0">
                <a:solidFill>
                  <a:schemeClr val="accent5"/>
                </a:solidFill>
                <a:latin typeface="MS UI Gothic" panose="020B0600070205080204" pitchFamily="50" charset="-128"/>
                <a:ea typeface="MS UI Gothic" panose="020B0600070205080204" pitchFamily="50" charset="-128"/>
              </a:rPr>
              <a:t>(wrapped().</a:t>
            </a:r>
            <a:r>
              <a:rPr lang="en-US" altLang="ja-JP" b="1" dirty="0" smtClean="0">
                <a:solidFill>
                  <a:schemeClr val="accent5"/>
                </a:solidFill>
                <a:latin typeface="MS UI Gothic" panose="020B0600070205080204" pitchFamily="50" charset="-128"/>
                <a:ea typeface="MS UI Gothic" panose="020B0600070205080204" pitchFamily="50" charset="-128"/>
              </a:rPr>
              <a:t>delete(key));</a:t>
            </a:r>
            <a:endParaRPr lang="en-US" altLang="ja-JP" b="1" dirty="0">
              <a:solidFill>
                <a:schemeClr val="accent5"/>
              </a:solidFill>
              <a:latin typeface="MS UI Gothic" panose="020B0600070205080204" pitchFamily="50" charset="-128"/>
              <a:ea typeface="MS UI Gothic" panose="020B0600070205080204" pitchFamily="50" charset="-128"/>
            </a:endParaRP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a:t>
            </a: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r>
              <a:rPr lang="en-US" altLang="ja-JP" b="1" dirty="0">
                <a:latin typeface="MS UI Gothic" panose="020B0600070205080204" pitchFamily="50" charset="-128"/>
                <a:ea typeface="MS UI Gothic" panose="020B0600070205080204" pitchFamily="50" charset="-128"/>
              </a:rPr>
              <a:t>} catch (final </a:t>
            </a:r>
            <a:r>
              <a:rPr lang="en-US" altLang="ja-JP" b="1" dirty="0" err="1">
                <a:latin typeface="MS UI Gothic" panose="020B0600070205080204" pitchFamily="50" charset="-128"/>
                <a:ea typeface="MS UI Gothic" panose="020B0600070205080204" pitchFamily="50" charset="-128"/>
              </a:rPr>
              <a:t>ProcessorStateException</a:t>
            </a:r>
            <a:r>
              <a:rPr lang="en-US" altLang="ja-JP" b="1" dirty="0">
                <a:latin typeface="MS UI Gothic" panose="020B0600070205080204" pitchFamily="50" charset="-128"/>
                <a:ea typeface="MS UI Gothic" panose="020B0600070205080204" pitchFamily="50" charset="-128"/>
              </a:rPr>
              <a:t> e) {</a:t>
            </a:r>
          </a:p>
          <a:p>
            <a:r>
              <a:rPr lang="en-US" altLang="ja-JP" b="1" dirty="0" smtClean="0">
                <a:latin typeface="MS UI Gothic" panose="020B0600070205080204" pitchFamily="50" charset="-128"/>
                <a:ea typeface="MS UI Gothic" panose="020B0600070205080204" pitchFamily="50" charset="-128"/>
              </a:rPr>
              <a:t>          …</a:t>
            </a:r>
            <a:endParaRPr lang="en-US" altLang="ja-JP" b="1" dirty="0">
              <a:latin typeface="MS UI Gothic" panose="020B0600070205080204" pitchFamily="50" charset="-128"/>
              <a:ea typeface="MS UI Gothic" panose="020B0600070205080204" pitchFamily="50" charset="-128"/>
            </a:endParaRPr>
          </a:p>
          <a:p>
            <a:r>
              <a:rPr lang="en-US" altLang="ja-JP" b="1" dirty="0">
                <a:latin typeface="MS UI Gothic" panose="020B0600070205080204" pitchFamily="50" charset="-128"/>
                <a:ea typeface="MS UI Gothic" panose="020B0600070205080204" pitchFamily="50" charset="-128"/>
              </a:rPr>
              <a:t> </a:t>
            </a:r>
            <a:r>
              <a:rPr lang="en-US" altLang="ja-JP" b="1" dirty="0" smtClean="0">
                <a:latin typeface="MS UI Gothic" panose="020B0600070205080204" pitchFamily="50" charset="-128"/>
                <a:ea typeface="MS UI Gothic" panose="020B0600070205080204" pitchFamily="50" charset="-128"/>
              </a:rPr>
              <a:t>     }</a:t>
            </a:r>
          </a:p>
          <a:p>
            <a:r>
              <a:rPr lang="en-US" altLang="ja-JP" b="1" dirty="0" smtClean="0">
                <a:latin typeface="MS UI Gothic" panose="020B0600070205080204" pitchFamily="50" charset="-128"/>
                <a:ea typeface="MS UI Gothic" panose="020B0600070205080204" pitchFamily="50" charset="-128"/>
              </a:rPr>
              <a:t>}</a:t>
            </a:r>
            <a:endParaRPr lang="ja-JP" altLang="en-US" b="1" dirty="0">
              <a:latin typeface="MS UI Gothic" panose="020B0600070205080204" pitchFamily="50" charset="-128"/>
              <a:ea typeface="MS UI Gothic" panose="020B0600070205080204" pitchFamily="50" charset="-128"/>
            </a:endParaRPr>
          </a:p>
        </p:txBody>
      </p:sp>
      <p:sp>
        <p:nvSpPr>
          <p:cNvPr id="8" name="角丸四角形 7"/>
          <p:cNvSpPr/>
          <p:nvPr/>
        </p:nvSpPr>
        <p:spPr>
          <a:xfrm>
            <a:off x="1190170" y="5716234"/>
            <a:ext cx="9913259" cy="692150"/>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algn="ctr"/>
            <a:r>
              <a:rPr lang="ja-JP" altLang="en-US" sz="3200" dirty="0" smtClean="0">
                <a:latin typeface="ＭＳ Ｐゴシック" panose="020B0600070205080204" pitchFamily="50" charset="-128"/>
                <a:ea typeface="ＭＳ Ｐゴシック" panose="020B0600070205080204" pitchFamily="50" charset="-128"/>
              </a:rPr>
              <a:t>同じ制御構造を持つが，最後に出力する値だけが異なる</a:t>
            </a:r>
            <a:endParaRPr kumimoji="1" lang="en-US" altLang="ja-JP" sz="3200" dirty="0" smtClean="0"/>
          </a:p>
        </p:txBody>
      </p:sp>
    </p:spTree>
    <p:extLst>
      <p:ext uri="{BB962C8B-B14F-4D97-AF65-F5344CB8AC3E}">
        <p14:creationId xmlns:p14="http://schemas.microsoft.com/office/powerpoint/2010/main" val="2494667137"/>
      </p:ext>
    </p:extLst>
  </p:cSld>
  <p:clrMapOvr>
    <a:masterClrMapping/>
  </p:clrMapOvr>
  <mc:AlternateContent xmlns:mc="http://schemas.openxmlformats.org/markup-compatibility/2006" xmlns:p14="http://schemas.microsoft.com/office/powerpoint/2010/main">
    <mc:Choice Requires="p14">
      <p:transition spd="slow" p14:dur="2000" advTm="211"/>
    </mc:Choice>
    <mc:Fallback xmlns="">
      <p:transition spd="slow" advTm="211"/>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177238"/>
            <a:ext cx="10515600" cy="1325563"/>
          </a:xfrm>
        </p:spPr>
        <p:txBody>
          <a:bodyPr/>
          <a:lstStyle/>
          <a:p>
            <a:r>
              <a:rPr kumimoji="1" lang="ja-JP" altLang="en-US" dirty="0" smtClean="0"/>
              <a:t>まとめ・今後の計画</a:t>
            </a:r>
            <a:endParaRPr kumimoji="1" lang="ja-JP" altLang="en-US" dirty="0"/>
          </a:p>
        </p:txBody>
      </p:sp>
      <p:sp>
        <p:nvSpPr>
          <p:cNvPr id="3" name="コンテンツ プレースホルダー 2"/>
          <p:cNvSpPr>
            <a:spLocks noGrp="1"/>
          </p:cNvSpPr>
          <p:nvPr>
            <p:ph idx="1"/>
          </p:nvPr>
        </p:nvSpPr>
        <p:spPr>
          <a:xfrm>
            <a:off x="838199" y="1825625"/>
            <a:ext cx="11039475" cy="4351338"/>
          </a:xfrm>
        </p:spPr>
        <p:txBody>
          <a:bodyPr/>
          <a:lstStyle/>
          <a:p>
            <a:pPr>
              <a:buClr>
                <a:schemeClr val="tx2"/>
              </a:buClr>
            </a:pPr>
            <a:r>
              <a:rPr kumimoji="1" lang="ja-JP" altLang="en-US" sz="3200" dirty="0" smtClean="0"/>
              <a:t>まとめ</a:t>
            </a:r>
            <a:endParaRPr kumimoji="1" lang="en-US" altLang="ja-JP" sz="3200" dirty="0" smtClean="0"/>
          </a:p>
          <a:p>
            <a:pPr lvl="1">
              <a:buClr>
                <a:schemeClr val="tx2"/>
              </a:buClr>
            </a:pPr>
            <a:r>
              <a:rPr lang="ja-JP" altLang="en-US" dirty="0"/>
              <a:t>類似</a:t>
            </a:r>
            <a:r>
              <a:rPr lang="ja-JP" altLang="en-US" dirty="0" smtClean="0"/>
              <a:t>コードを用いて，既存のテストコードを再利用するツールを提案</a:t>
            </a:r>
            <a:endParaRPr lang="en-US" altLang="ja-JP" dirty="0" smtClean="0"/>
          </a:p>
          <a:p>
            <a:pPr lvl="1">
              <a:buClr>
                <a:schemeClr val="tx2"/>
              </a:buClr>
            </a:pPr>
            <a:r>
              <a:rPr kumimoji="1" lang="ja-JP" altLang="en-US" dirty="0" smtClean="0"/>
              <a:t>ツールの実現に向けて類似コードペアと対応するテストコードの関係を調査</a:t>
            </a:r>
            <a:endParaRPr kumimoji="1" lang="en-US" altLang="ja-JP" dirty="0" smtClean="0"/>
          </a:p>
          <a:p>
            <a:pPr>
              <a:buClr>
                <a:schemeClr val="tx2"/>
              </a:buClr>
            </a:pPr>
            <a:r>
              <a:rPr lang="ja-JP" altLang="en-US" sz="3200" dirty="0"/>
              <a:t>今後</a:t>
            </a:r>
            <a:r>
              <a:rPr lang="ja-JP" altLang="en-US" sz="3200" dirty="0" smtClean="0"/>
              <a:t>の計画</a:t>
            </a:r>
            <a:endParaRPr lang="en-US" altLang="ja-JP" sz="3200" dirty="0" smtClean="0"/>
          </a:p>
          <a:p>
            <a:pPr lvl="1">
              <a:buClr>
                <a:schemeClr val="tx2"/>
              </a:buClr>
            </a:pPr>
            <a:r>
              <a:rPr lang="ja-JP" altLang="en-US" dirty="0"/>
              <a:t>類似</a:t>
            </a:r>
            <a:r>
              <a:rPr lang="ja-JP" altLang="en-US" dirty="0" smtClean="0"/>
              <a:t>コードペア間の</a:t>
            </a:r>
            <a:r>
              <a:rPr lang="ja-JP" altLang="en-US" dirty="0"/>
              <a:t>振る舞いに着目し，テストコードとの関係を</a:t>
            </a:r>
            <a:r>
              <a:rPr lang="ja-JP" altLang="en-US" dirty="0" smtClean="0"/>
              <a:t>調査</a:t>
            </a:r>
            <a:endParaRPr lang="en-US" altLang="ja-JP" dirty="0"/>
          </a:p>
          <a:p>
            <a:pPr lvl="2">
              <a:buClr>
                <a:schemeClr val="tx2"/>
              </a:buClr>
            </a:pPr>
            <a:r>
              <a:rPr lang="ja-JP" altLang="en-US" dirty="0" smtClean="0"/>
              <a:t>メソッド呼び出しの差異に基づく類似コードの分類手法を用いて類似コードペア間の振る舞いを確認する</a:t>
            </a:r>
            <a:endParaRPr lang="en-US" altLang="ja-JP" dirty="0" smtClean="0"/>
          </a:p>
          <a:p>
            <a:pPr lvl="1">
              <a:buClr>
                <a:schemeClr val="tx2"/>
              </a:buClr>
            </a:pPr>
            <a:r>
              <a:rPr lang="ja-JP" altLang="en-US" dirty="0"/>
              <a:t>検出</a:t>
            </a:r>
            <a:r>
              <a:rPr lang="ja-JP" altLang="en-US" dirty="0" smtClean="0"/>
              <a:t>されたテストコードの保守性について評価する</a:t>
            </a:r>
            <a:endParaRPr lang="en-US" altLang="ja-JP" dirty="0" smtClean="0"/>
          </a:p>
          <a:p>
            <a:pPr lvl="2">
              <a:buClr>
                <a:schemeClr val="tx2"/>
              </a:buClr>
            </a:pPr>
            <a:r>
              <a:rPr lang="ja-JP" altLang="en-US" dirty="0" smtClean="0"/>
              <a:t>既存</a:t>
            </a:r>
            <a:r>
              <a:rPr lang="ja-JP" altLang="en-US" dirty="0"/>
              <a:t>研究</a:t>
            </a:r>
            <a:r>
              <a:rPr lang="ja-JP" altLang="en-US" dirty="0" smtClean="0"/>
              <a:t>で定義されている</a:t>
            </a:r>
            <a:r>
              <a:rPr lang="en-US" altLang="ja-JP" dirty="0" smtClean="0"/>
              <a:t>Test Smell(</a:t>
            </a:r>
            <a:r>
              <a:rPr lang="ja-JP" altLang="en-US" dirty="0" smtClean="0"/>
              <a:t>よくない実装のテストコード</a:t>
            </a:r>
            <a:r>
              <a:rPr lang="en-US" altLang="ja-JP" dirty="0" smtClean="0"/>
              <a:t>)</a:t>
            </a:r>
            <a:r>
              <a:rPr lang="ja-JP" altLang="en-US" dirty="0" smtClean="0"/>
              <a:t>を基にテストコードの品質を評価</a:t>
            </a:r>
            <a:endParaRPr lang="en-US" altLang="ja-JP" dirty="0" smtClean="0"/>
          </a:p>
          <a:p>
            <a:pPr lvl="2"/>
            <a:endParaRPr lang="en-US" altLang="ja-JP" dirty="0" smtClean="0"/>
          </a:p>
          <a:p>
            <a:pPr marL="457200" lvl="1" indent="0">
              <a:buNone/>
            </a:pP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16</a:t>
            </a:fld>
            <a:endParaRPr kumimoji="1" lang="ja-JP" altLang="en-US" dirty="0"/>
          </a:p>
        </p:txBody>
      </p:sp>
    </p:spTree>
    <p:extLst>
      <p:ext uri="{BB962C8B-B14F-4D97-AF65-F5344CB8AC3E}">
        <p14:creationId xmlns:p14="http://schemas.microsoft.com/office/powerpoint/2010/main" val="2047695637"/>
      </p:ext>
    </p:extLst>
  </p:cSld>
  <p:clrMapOvr>
    <a:masterClrMapping/>
  </p:clrMapOvr>
  <mc:AlternateContent xmlns:mc="http://schemas.openxmlformats.org/markup-compatibility/2006" xmlns:p14="http://schemas.microsoft.com/office/powerpoint/2010/main">
    <mc:Choice Requires="p14">
      <p:transition spd="slow" p14:dur="2000" advTm="188"/>
    </mc:Choice>
    <mc:Fallback xmlns="">
      <p:transition spd="slow" advTm="188"/>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951488" y="150171"/>
            <a:ext cx="11032434" cy="1325563"/>
          </a:xfrm>
        </p:spPr>
        <p:txBody>
          <a:bodyPr>
            <a:normAutofit/>
          </a:bodyPr>
          <a:lstStyle/>
          <a:p>
            <a:r>
              <a:rPr kumimoji="1" lang="ja-JP" altLang="en-US" dirty="0" smtClean="0"/>
              <a:t>ソフトウェア開発にかかる費用</a:t>
            </a:r>
            <a:endParaRPr kumimoji="1" lang="ja-JP" altLang="en-US" dirty="0"/>
          </a:p>
        </p:txBody>
      </p:sp>
      <p:sp>
        <p:nvSpPr>
          <p:cNvPr id="4" name="スライド番号プレースホルダー 3"/>
          <p:cNvSpPr>
            <a:spLocks noGrp="1"/>
          </p:cNvSpPr>
          <p:nvPr>
            <p:ph type="sldNum" sz="quarter" idx="12"/>
          </p:nvPr>
        </p:nvSpPr>
        <p:spPr/>
        <p:txBody>
          <a:bodyPr/>
          <a:lstStyle/>
          <a:p>
            <a:fld id="{5D9CDED6-4E17-4808-A191-C81B85AF8EAB}" type="slidenum">
              <a:rPr kumimoji="1" lang="ja-JP" altLang="en-US" smtClean="0"/>
              <a:t>17</a:t>
            </a:fld>
            <a:endParaRPr kumimoji="1" lang="ja-JP" altLang="en-US"/>
          </a:p>
        </p:txBody>
      </p:sp>
      <p:sp>
        <p:nvSpPr>
          <p:cNvPr id="6" name="object 4"/>
          <p:cNvSpPr txBox="1"/>
          <p:nvPr/>
        </p:nvSpPr>
        <p:spPr>
          <a:xfrm>
            <a:off x="1524345" y="5702606"/>
            <a:ext cx="8972205" cy="556178"/>
          </a:xfrm>
          <a:prstGeom prst="rect">
            <a:avLst/>
          </a:prstGeom>
        </p:spPr>
        <p:txBody>
          <a:bodyPr vert="horz" wrap="square" lIns="0" tIns="12065" rIns="0" bIns="0" rtlCol="0">
            <a:spAutoFit/>
          </a:bodyPr>
          <a:lstStyle/>
          <a:p>
            <a:pPr marL="327025" marR="5080" indent="-314960">
              <a:lnSpc>
                <a:spcPct val="100899"/>
              </a:lnSpc>
              <a:spcBef>
                <a:spcPts val="95"/>
              </a:spcBef>
            </a:pPr>
            <a:r>
              <a:rPr sz="1750" spc="-295" dirty="0" smtClean="0">
                <a:latin typeface="ＭＳ Ｐゴシック" panose="020B0600070205080204" pitchFamily="50" charset="-128"/>
                <a:ea typeface="ＭＳ Ｐゴシック" panose="020B0600070205080204" pitchFamily="50" charset="-128"/>
                <a:cs typeface="Noto Sans CJK JP Regular"/>
              </a:rPr>
              <a:t>「</a:t>
            </a:r>
            <a:r>
              <a:rPr sz="1750" spc="-295" dirty="0" err="1">
                <a:latin typeface="ＭＳ Ｐゴシック" panose="020B0600070205080204" pitchFamily="50" charset="-128"/>
                <a:ea typeface="ＭＳ Ｐゴシック" panose="020B0600070205080204" pitchFamily="50" charset="-128"/>
                <a:cs typeface="Noto Sans CJK JP Regular"/>
              </a:rPr>
              <a:t>基本から学ぶソフトウェアテスト</a:t>
            </a:r>
            <a:r>
              <a:rPr sz="1750" spc="-295" dirty="0" smtClean="0">
                <a:latin typeface="ＭＳ Ｐゴシック" panose="020B0600070205080204" pitchFamily="50" charset="-128"/>
                <a:ea typeface="ＭＳ Ｐゴシック" panose="020B0600070205080204" pitchFamily="50" charset="-128"/>
                <a:cs typeface="Noto Sans CJK JP Regular"/>
              </a:rPr>
              <a:t>」</a:t>
            </a:r>
            <a:r>
              <a:rPr lang="en-US" sz="1750" spc="-295" dirty="0" smtClean="0">
                <a:latin typeface="ＭＳ Ｐゴシック" panose="020B0600070205080204" pitchFamily="50" charset="-128"/>
                <a:ea typeface="ＭＳ Ｐゴシック" panose="020B0600070205080204" pitchFamily="50" charset="-128"/>
                <a:cs typeface="Noto Sans CJK JP Regular"/>
              </a:rPr>
              <a:t> </a:t>
            </a:r>
            <a:r>
              <a:rPr sz="1750" spc="5" dirty="0" err="1" smtClean="0">
                <a:latin typeface="ＭＳ Ｐゴシック" panose="020B0600070205080204" pitchFamily="50" charset="-128"/>
                <a:ea typeface="ＭＳ Ｐゴシック" panose="020B0600070205080204" pitchFamily="50" charset="-128"/>
                <a:cs typeface="Tahoma"/>
              </a:rPr>
              <a:t>Cem</a:t>
            </a:r>
            <a:r>
              <a:rPr sz="1750" spc="10" dirty="0" smtClean="0">
                <a:latin typeface="ＭＳ Ｐゴシック" panose="020B0600070205080204" pitchFamily="50" charset="-128"/>
                <a:ea typeface="ＭＳ Ｐゴシック" panose="020B0600070205080204" pitchFamily="50" charset="-128"/>
                <a:cs typeface="Tahoma"/>
              </a:rPr>
              <a:t> </a:t>
            </a:r>
            <a:r>
              <a:rPr sz="1750" dirty="0">
                <a:latin typeface="ＭＳ Ｐゴシック" panose="020B0600070205080204" pitchFamily="50" charset="-128"/>
                <a:ea typeface="ＭＳ Ｐゴシック" panose="020B0600070205080204" pitchFamily="50" charset="-128"/>
                <a:cs typeface="Tahoma"/>
              </a:rPr>
              <a:t>Kaner,</a:t>
            </a:r>
            <a:r>
              <a:rPr sz="1750" spc="5" dirty="0">
                <a:latin typeface="ＭＳ Ｐゴシック" panose="020B0600070205080204" pitchFamily="50" charset="-128"/>
                <a:ea typeface="ＭＳ Ｐゴシック" panose="020B0600070205080204" pitchFamily="50" charset="-128"/>
                <a:cs typeface="Tahoma"/>
              </a:rPr>
              <a:t> </a:t>
            </a:r>
            <a:r>
              <a:rPr sz="1750" dirty="0">
                <a:latin typeface="ＭＳ Ｐゴシック" panose="020B0600070205080204" pitchFamily="50" charset="-128"/>
                <a:ea typeface="ＭＳ Ｐゴシック" panose="020B0600070205080204" pitchFamily="50" charset="-128"/>
                <a:cs typeface="Tahoma"/>
              </a:rPr>
              <a:t>Jack</a:t>
            </a:r>
            <a:r>
              <a:rPr sz="1750" spc="5" dirty="0">
                <a:latin typeface="ＭＳ Ｐゴシック" panose="020B0600070205080204" pitchFamily="50" charset="-128"/>
                <a:ea typeface="ＭＳ Ｐゴシック" panose="020B0600070205080204" pitchFamily="50" charset="-128"/>
                <a:cs typeface="Tahoma"/>
              </a:rPr>
              <a:t> </a:t>
            </a:r>
            <a:r>
              <a:rPr sz="1750" dirty="0">
                <a:latin typeface="ＭＳ Ｐゴシック" panose="020B0600070205080204" pitchFamily="50" charset="-128"/>
                <a:ea typeface="ＭＳ Ｐゴシック" panose="020B0600070205080204" pitchFamily="50" charset="-128"/>
                <a:cs typeface="Tahoma"/>
              </a:rPr>
              <a:t>Falk,</a:t>
            </a:r>
            <a:r>
              <a:rPr sz="1750" spc="5" dirty="0">
                <a:latin typeface="ＭＳ Ｐゴシック" panose="020B0600070205080204" pitchFamily="50" charset="-128"/>
                <a:ea typeface="ＭＳ Ｐゴシック" panose="020B0600070205080204" pitchFamily="50" charset="-128"/>
                <a:cs typeface="Tahoma"/>
              </a:rPr>
              <a:t> </a:t>
            </a:r>
            <a:r>
              <a:rPr sz="1750" dirty="0">
                <a:latin typeface="ＭＳ Ｐゴシック" panose="020B0600070205080204" pitchFamily="50" charset="-128"/>
                <a:ea typeface="ＭＳ Ｐゴシック" panose="020B0600070205080204" pitchFamily="50" charset="-128"/>
                <a:cs typeface="Tahoma"/>
              </a:rPr>
              <a:t>Hung</a:t>
            </a:r>
            <a:r>
              <a:rPr sz="1750" spc="5" dirty="0">
                <a:latin typeface="ＭＳ Ｐゴシック" panose="020B0600070205080204" pitchFamily="50" charset="-128"/>
                <a:ea typeface="ＭＳ Ｐゴシック" panose="020B0600070205080204" pitchFamily="50" charset="-128"/>
                <a:cs typeface="Tahoma"/>
              </a:rPr>
              <a:t> </a:t>
            </a:r>
            <a:r>
              <a:rPr sz="1750" dirty="0">
                <a:latin typeface="ＭＳ Ｐゴシック" panose="020B0600070205080204" pitchFamily="50" charset="-128"/>
                <a:ea typeface="ＭＳ Ｐゴシック" panose="020B0600070205080204" pitchFamily="50" charset="-128"/>
                <a:cs typeface="Tahoma"/>
              </a:rPr>
              <a:t>Quoc</a:t>
            </a:r>
            <a:r>
              <a:rPr sz="1750" spc="10" dirty="0">
                <a:latin typeface="ＭＳ Ｐゴシック" panose="020B0600070205080204" pitchFamily="50" charset="-128"/>
                <a:ea typeface="ＭＳ Ｐゴシック" panose="020B0600070205080204" pitchFamily="50" charset="-128"/>
                <a:cs typeface="Tahoma"/>
              </a:rPr>
              <a:t> </a:t>
            </a:r>
            <a:r>
              <a:rPr sz="1750" spc="-5" dirty="0" err="1">
                <a:latin typeface="ＭＳ Ｐゴシック" panose="020B0600070205080204" pitchFamily="50" charset="-128"/>
                <a:ea typeface="ＭＳ Ｐゴシック" panose="020B0600070205080204" pitchFamily="50" charset="-128"/>
                <a:cs typeface="Tahoma"/>
              </a:rPr>
              <a:t>Nguyen</a:t>
            </a:r>
            <a:r>
              <a:rPr sz="1750" spc="10" dirty="0" err="1">
                <a:latin typeface="ＭＳ Ｐゴシック" panose="020B0600070205080204" pitchFamily="50" charset="-128"/>
                <a:ea typeface="ＭＳ Ｐゴシック" panose="020B0600070205080204" pitchFamily="50" charset="-128"/>
                <a:cs typeface="Noto Sans CJK JP Regular"/>
              </a:rPr>
              <a:t>著</a:t>
            </a:r>
            <a:r>
              <a:rPr sz="1750" spc="-5" dirty="0" err="1">
                <a:latin typeface="ＭＳ Ｐゴシック" panose="020B0600070205080204" pitchFamily="50" charset="-128"/>
                <a:ea typeface="ＭＳ Ｐゴシック" panose="020B0600070205080204" pitchFamily="50" charset="-128"/>
                <a:cs typeface="Tahoma"/>
              </a:rPr>
              <a:t>,</a:t>
            </a:r>
            <a:r>
              <a:rPr sz="1750" spc="-170" dirty="0" err="1">
                <a:latin typeface="ＭＳ Ｐゴシック" panose="020B0600070205080204" pitchFamily="50" charset="-128"/>
                <a:ea typeface="ＭＳ Ｐゴシック" panose="020B0600070205080204" pitchFamily="50" charset="-128"/>
                <a:cs typeface="Noto Sans CJK JP Regular"/>
              </a:rPr>
              <a:t>テス</a:t>
            </a:r>
            <a:r>
              <a:rPr sz="1750" spc="-170" dirty="0">
                <a:latin typeface="ＭＳ Ｐゴシック" panose="020B0600070205080204" pitchFamily="50" charset="-128"/>
                <a:ea typeface="ＭＳ Ｐゴシック" panose="020B0600070205080204" pitchFamily="50" charset="-128"/>
                <a:cs typeface="Noto Sans CJK JP Regular"/>
              </a:rPr>
              <a:t> </a:t>
            </a:r>
            <a:r>
              <a:rPr sz="1750" spc="-70" dirty="0" err="1" smtClean="0">
                <a:latin typeface="ＭＳ Ｐゴシック" panose="020B0600070205080204" pitchFamily="50" charset="-128"/>
                <a:ea typeface="ＭＳ Ｐゴシック" panose="020B0600070205080204" pitchFamily="50" charset="-128"/>
                <a:cs typeface="Noto Sans CJK JP Regular"/>
              </a:rPr>
              <a:t>ト技術者交流会</a:t>
            </a:r>
            <a:r>
              <a:rPr sz="1750" spc="-65" dirty="0" err="1" smtClean="0">
                <a:latin typeface="ＭＳ Ｐゴシック" panose="020B0600070205080204" pitchFamily="50" charset="-128"/>
                <a:ea typeface="ＭＳ Ｐゴシック" panose="020B0600070205080204" pitchFamily="50" charset="-128"/>
                <a:cs typeface="Noto Sans CJK JP Regular"/>
              </a:rPr>
              <a:t>訳</a:t>
            </a:r>
            <a:r>
              <a:rPr sz="1750" dirty="0">
                <a:latin typeface="ＭＳ Ｐゴシック" panose="020B0600070205080204" pitchFamily="50" charset="-128"/>
                <a:ea typeface="ＭＳ Ｐゴシック" panose="020B0600070205080204" pitchFamily="50" charset="-128"/>
                <a:cs typeface="Tahoma"/>
              </a:rPr>
              <a:t>, </a:t>
            </a:r>
            <a:r>
              <a:rPr sz="1750" spc="10" dirty="0">
                <a:latin typeface="ＭＳ Ｐゴシック" panose="020B0600070205080204" pitchFamily="50" charset="-128"/>
                <a:ea typeface="ＭＳ Ｐゴシック" panose="020B0600070205080204" pitchFamily="50" charset="-128"/>
                <a:cs typeface="Noto Sans CJK JP Regular"/>
              </a:rPr>
              <a:t>日経</a:t>
            </a:r>
            <a:r>
              <a:rPr sz="1750" spc="5" dirty="0">
                <a:latin typeface="ＭＳ Ｐゴシック" panose="020B0600070205080204" pitchFamily="50" charset="-128"/>
                <a:ea typeface="ＭＳ Ｐゴシック" panose="020B0600070205080204" pitchFamily="50" charset="-128"/>
                <a:cs typeface="Tahoma"/>
              </a:rPr>
              <a:t>BP</a:t>
            </a:r>
            <a:r>
              <a:rPr sz="1750" spc="10" dirty="0">
                <a:latin typeface="ＭＳ Ｐゴシック" panose="020B0600070205080204" pitchFamily="50" charset="-128"/>
                <a:ea typeface="ＭＳ Ｐゴシック" panose="020B0600070205080204" pitchFamily="50" charset="-128"/>
                <a:cs typeface="Noto Sans CJK JP Regular"/>
              </a:rPr>
              <a:t>社</a:t>
            </a:r>
            <a:r>
              <a:rPr sz="1750" dirty="0">
                <a:latin typeface="ＭＳ Ｐゴシック" panose="020B0600070205080204" pitchFamily="50" charset="-128"/>
                <a:ea typeface="ＭＳ Ｐゴシック" panose="020B0600070205080204" pitchFamily="50" charset="-128"/>
                <a:cs typeface="Tahoma"/>
              </a:rPr>
              <a:t>,</a:t>
            </a:r>
            <a:r>
              <a:rPr sz="1750" spc="5" dirty="0">
                <a:latin typeface="ＭＳ Ｐゴシック" panose="020B0600070205080204" pitchFamily="50" charset="-128"/>
                <a:ea typeface="ＭＳ Ｐゴシック" panose="020B0600070205080204" pitchFamily="50" charset="-128"/>
                <a:cs typeface="Tahoma"/>
              </a:rPr>
              <a:t> ISBN4-8222-8113-2</a:t>
            </a:r>
            <a:r>
              <a:rPr sz="1750" spc="-330" dirty="0" smtClean="0">
                <a:latin typeface="ＭＳ Ｐゴシック" panose="020B0600070205080204" pitchFamily="50" charset="-128"/>
                <a:ea typeface="ＭＳ Ｐゴシック" panose="020B0600070205080204" pitchFamily="50" charset="-128"/>
                <a:cs typeface="Noto Sans CJK JP Regular"/>
              </a:rPr>
              <a:t>よ</a:t>
            </a:r>
            <a:r>
              <a:rPr sz="1750" spc="-340" dirty="0" smtClean="0">
                <a:latin typeface="ＭＳ Ｐゴシック" panose="020B0600070205080204" pitchFamily="50" charset="-128"/>
                <a:ea typeface="ＭＳ Ｐゴシック" panose="020B0600070205080204" pitchFamily="50" charset="-128"/>
                <a:cs typeface="Noto Sans CJK JP Regular"/>
              </a:rPr>
              <a:t>り</a:t>
            </a:r>
            <a:endParaRPr sz="1750" dirty="0">
              <a:latin typeface="ＭＳ Ｐゴシック" panose="020B0600070205080204" pitchFamily="50" charset="-128"/>
              <a:ea typeface="ＭＳ Ｐゴシック" panose="020B0600070205080204" pitchFamily="50" charset="-128"/>
              <a:cs typeface="Tahoma"/>
            </a:endParaRPr>
          </a:p>
        </p:txBody>
      </p:sp>
      <p:graphicFrame>
        <p:nvGraphicFramePr>
          <p:cNvPr id="7" name="object 6"/>
          <p:cNvGraphicFramePr>
            <a:graphicFrameLocks noGrp="1"/>
          </p:cNvGraphicFramePr>
          <p:nvPr>
            <p:extLst>
              <p:ext uri="{D42A27DB-BD31-4B8C-83A1-F6EECF244321}">
                <p14:modId xmlns:p14="http://schemas.microsoft.com/office/powerpoint/2010/main" val="3894377187"/>
              </p:ext>
            </p:extLst>
          </p:nvPr>
        </p:nvGraphicFramePr>
        <p:xfrm>
          <a:off x="2144422" y="2016281"/>
          <a:ext cx="7386320" cy="3328034"/>
        </p:xfrm>
        <a:graphic>
          <a:graphicData uri="http://schemas.openxmlformats.org/drawingml/2006/table">
            <a:tbl>
              <a:tblPr firstRow="1" bandRow="1">
                <a:tableStyleId>{2D5ABB26-0587-4C30-8999-92F81FD0307C}</a:tableStyleId>
              </a:tblPr>
              <a:tblGrid>
                <a:gridCol w="1797050">
                  <a:extLst>
                    <a:ext uri="{9D8B030D-6E8A-4147-A177-3AD203B41FA5}">
                      <a16:colId xmlns:a16="http://schemas.microsoft.com/office/drawing/2014/main" val="20000"/>
                    </a:ext>
                  </a:extLst>
                </a:gridCol>
                <a:gridCol w="1849120">
                  <a:extLst>
                    <a:ext uri="{9D8B030D-6E8A-4147-A177-3AD203B41FA5}">
                      <a16:colId xmlns:a16="http://schemas.microsoft.com/office/drawing/2014/main" val="20001"/>
                    </a:ext>
                  </a:extLst>
                </a:gridCol>
                <a:gridCol w="3740150">
                  <a:extLst>
                    <a:ext uri="{9D8B030D-6E8A-4147-A177-3AD203B41FA5}">
                      <a16:colId xmlns:a16="http://schemas.microsoft.com/office/drawing/2014/main" val="20002"/>
                    </a:ext>
                  </a:extLst>
                </a:gridCol>
              </a:tblGrid>
              <a:tr h="476884">
                <a:tc>
                  <a:txBody>
                    <a:bodyPr/>
                    <a:lstStyle/>
                    <a:p>
                      <a:pPr>
                        <a:lnSpc>
                          <a:spcPct val="100000"/>
                        </a:lnSpc>
                      </a:pPr>
                      <a:endParaRPr sz="2300" dirty="0">
                        <a:latin typeface="Times New Roman"/>
                        <a:cs typeface="Times New Roman"/>
                      </a:endParaRPr>
                    </a:p>
                  </a:txBody>
                  <a:tcPr marL="0" marR="0" marT="0" marB="0">
                    <a:lnL w="38100">
                      <a:solidFill>
                        <a:srgbClr val="000000"/>
                      </a:solidFill>
                      <a:prstDash val="solid"/>
                    </a:lnL>
                    <a:lnR w="38100">
                      <a:solidFill>
                        <a:srgbClr val="000000"/>
                      </a:solidFill>
                      <a:prstDash val="solid"/>
                    </a:lnR>
                    <a:lnT w="38100">
                      <a:solidFill>
                        <a:srgbClr val="000000"/>
                      </a:solidFill>
                      <a:prstDash val="solid"/>
                    </a:lnT>
                    <a:lnB w="38100">
                      <a:solidFill>
                        <a:srgbClr val="000000"/>
                      </a:solidFill>
                      <a:prstDash val="solid"/>
                    </a:lnB>
                  </a:tcPr>
                </a:tc>
                <a:tc>
                  <a:txBody>
                    <a:bodyPr/>
                    <a:lstStyle/>
                    <a:p>
                      <a:pPr marR="80010" algn="r">
                        <a:lnSpc>
                          <a:spcPct val="100000"/>
                        </a:lnSpc>
                        <a:spcBef>
                          <a:spcPts val="490"/>
                        </a:spcBef>
                      </a:pPr>
                      <a:r>
                        <a:rPr sz="2400" spc="-5" dirty="0">
                          <a:latin typeface="Noto Sans CJK JP Regular"/>
                          <a:cs typeface="Noto Sans CJK JP Regular"/>
                        </a:rPr>
                        <a:t>コストの割合</a:t>
                      </a:r>
                      <a:endParaRPr sz="2400">
                        <a:latin typeface="Noto Sans CJK JP Regular"/>
                        <a:cs typeface="Noto Sans CJK JP Regular"/>
                      </a:endParaRPr>
                    </a:p>
                  </a:txBody>
                  <a:tcPr marL="0" marR="0" marT="62230" marB="0">
                    <a:lnL w="38100">
                      <a:solidFill>
                        <a:srgbClr val="000000"/>
                      </a:solidFill>
                      <a:prstDash val="solid"/>
                    </a:lnL>
                    <a:lnR w="19050">
                      <a:solidFill>
                        <a:srgbClr val="000000"/>
                      </a:solidFill>
                      <a:prstDash val="solid"/>
                    </a:lnR>
                    <a:lnT w="38100">
                      <a:solidFill>
                        <a:srgbClr val="000000"/>
                      </a:solidFill>
                      <a:prstDash val="solid"/>
                    </a:lnT>
                    <a:lnB w="38100">
                      <a:solidFill>
                        <a:srgbClr val="000000"/>
                      </a:solidFill>
                      <a:prstDash val="solid"/>
                    </a:lnB>
                    <a:solidFill>
                      <a:srgbClr val="ADFFEA"/>
                    </a:solidFill>
                  </a:tcPr>
                </a:tc>
                <a:tc>
                  <a:txBody>
                    <a:bodyPr/>
                    <a:lstStyle/>
                    <a:p>
                      <a:pPr marR="79375" algn="r">
                        <a:lnSpc>
                          <a:spcPct val="100000"/>
                        </a:lnSpc>
                        <a:spcBef>
                          <a:spcPts val="490"/>
                        </a:spcBef>
                      </a:pPr>
                      <a:r>
                        <a:rPr sz="2400" spc="-5" dirty="0">
                          <a:latin typeface="Noto Sans CJK JP Regular"/>
                          <a:cs typeface="Noto Sans CJK JP Regular"/>
                        </a:rPr>
                        <a:t>「運用と保守」を除いた割合</a:t>
                      </a:r>
                      <a:endParaRPr sz="2400" dirty="0">
                        <a:latin typeface="Noto Sans CJK JP Regular"/>
                        <a:cs typeface="Noto Sans CJK JP Regular"/>
                      </a:endParaRPr>
                    </a:p>
                  </a:txBody>
                  <a:tcPr marL="0" marR="0" marT="62230" marB="0">
                    <a:lnL w="19050">
                      <a:solidFill>
                        <a:srgbClr val="000000"/>
                      </a:solidFill>
                      <a:prstDash val="solid"/>
                    </a:lnL>
                    <a:lnR w="38100">
                      <a:solidFill>
                        <a:srgbClr val="000000"/>
                      </a:solidFill>
                      <a:prstDash val="solid"/>
                    </a:lnR>
                    <a:lnT w="38100">
                      <a:solidFill>
                        <a:srgbClr val="000000"/>
                      </a:solidFill>
                      <a:prstDash val="solid"/>
                    </a:lnT>
                    <a:lnB w="38100">
                      <a:solidFill>
                        <a:srgbClr val="000000"/>
                      </a:solidFill>
                      <a:prstDash val="solid"/>
                    </a:lnB>
                    <a:solidFill>
                      <a:srgbClr val="ADFFEA"/>
                    </a:solidFill>
                  </a:tcPr>
                </a:tc>
                <a:extLst>
                  <a:ext uri="{0D108BD9-81ED-4DB2-BD59-A6C34878D82A}">
                    <a16:rowId xmlns:a16="http://schemas.microsoft.com/office/drawing/2014/main" val="10000"/>
                  </a:ext>
                </a:extLst>
              </a:tr>
              <a:tr h="476250">
                <a:tc>
                  <a:txBody>
                    <a:bodyPr/>
                    <a:lstStyle/>
                    <a:p>
                      <a:pPr marL="116839">
                        <a:lnSpc>
                          <a:spcPct val="100000"/>
                        </a:lnSpc>
                        <a:spcBef>
                          <a:spcPts val="490"/>
                        </a:spcBef>
                      </a:pPr>
                      <a:r>
                        <a:rPr sz="2400" spc="20" dirty="0">
                          <a:latin typeface="Noto Sans CJK JP Regular"/>
                          <a:cs typeface="Noto Sans CJK JP Regular"/>
                        </a:rPr>
                        <a:t>要求分析</a:t>
                      </a:r>
                      <a:endParaRPr sz="2400">
                        <a:latin typeface="Noto Sans CJK JP Regular"/>
                        <a:cs typeface="Noto Sans CJK JP Regular"/>
                      </a:endParaRPr>
                    </a:p>
                  </a:txBody>
                  <a:tcPr marL="0" marR="0" marT="62230" marB="0">
                    <a:lnL w="38100">
                      <a:solidFill>
                        <a:srgbClr val="000000"/>
                      </a:solidFill>
                      <a:prstDash val="solid"/>
                    </a:lnL>
                    <a:lnR w="38100">
                      <a:solidFill>
                        <a:srgbClr val="000000"/>
                      </a:solidFill>
                      <a:prstDash val="solid"/>
                    </a:lnR>
                    <a:lnT w="38100">
                      <a:solidFill>
                        <a:srgbClr val="000000"/>
                      </a:solidFill>
                      <a:prstDash val="solid"/>
                    </a:lnT>
                    <a:lnB w="19050">
                      <a:solidFill>
                        <a:srgbClr val="000000"/>
                      </a:solidFill>
                      <a:prstDash val="solid"/>
                    </a:lnB>
                    <a:solidFill>
                      <a:srgbClr val="FFBDA9"/>
                    </a:solidFill>
                  </a:tcPr>
                </a:tc>
                <a:tc>
                  <a:txBody>
                    <a:bodyPr/>
                    <a:lstStyle/>
                    <a:p>
                      <a:pPr marR="78105" algn="r">
                        <a:lnSpc>
                          <a:spcPct val="100000"/>
                        </a:lnSpc>
                        <a:spcBef>
                          <a:spcPts val="405"/>
                        </a:spcBef>
                      </a:pPr>
                      <a:r>
                        <a:rPr sz="2400" dirty="0">
                          <a:latin typeface="Tahoma"/>
                          <a:cs typeface="Tahoma"/>
                        </a:rPr>
                        <a:t>3%</a:t>
                      </a:r>
                      <a:endParaRPr sz="2400">
                        <a:latin typeface="Tahoma"/>
                        <a:cs typeface="Tahoma"/>
                      </a:endParaRPr>
                    </a:p>
                  </a:txBody>
                  <a:tcPr marL="0" marR="0" marT="51435" marB="0">
                    <a:lnL w="38100">
                      <a:solidFill>
                        <a:srgbClr val="000000"/>
                      </a:solidFill>
                      <a:prstDash val="solid"/>
                    </a:lnL>
                    <a:lnR w="19050">
                      <a:solidFill>
                        <a:srgbClr val="000000"/>
                      </a:solidFill>
                      <a:prstDash val="solid"/>
                    </a:lnR>
                    <a:lnT w="38100">
                      <a:solidFill>
                        <a:srgbClr val="000000"/>
                      </a:solidFill>
                      <a:prstDash val="solid"/>
                    </a:lnT>
                    <a:lnB w="19050">
                      <a:solidFill>
                        <a:srgbClr val="000000"/>
                      </a:solidFill>
                      <a:prstDash val="solid"/>
                    </a:lnB>
                  </a:tcPr>
                </a:tc>
                <a:tc>
                  <a:txBody>
                    <a:bodyPr/>
                    <a:lstStyle/>
                    <a:p>
                      <a:pPr marR="79375" algn="r">
                        <a:lnSpc>
                          <a:spcPct val="100000"/>
                        </a:lnSpc>
                        <a:spcBef>
                          <a:spcPts val="405"/>
                        </a:spcBef>
                      </a:pPr>
                      <a:r>
                        <a:rPr sz="2400" dirty="0">
                          <a:latin typeface="Tahoma"/>
                          <a:cs typeface="Tahoma"/>
                        </a:rPr>
                        <a:t>9%</a:t>
                      </a:r>
                      <a:endParaRPr sz="2400">
                        <a:latin typeface="Tahoma"/>
                        <a:cs typeface="Tahoma"/>
                      </a:endParaRPr>
                    </a:p>
                  </a:txBody>
                  <a:tcPr marL="0" marR="0" marT="51435" marB="0">
                    <a:lnL w="19050">
                      <a:solidFill>
                        <a:srgbClr val="000000"/>
                      </a:solidFill>
                      <a:prstDash val="solid"/>
                    </a:lnL>
                    <a:lnR w="38100">
                      <a:solidFill>
                        <a:srgbClr val="000000"/>
                      </a:solidFill>
                      <a:prstDash val="solid"/>
                    </a:lnR>
                    <a:lnT w="38100">
                      <a:solidFill>
                        <a:srgbClr val="000000"/>
                      </a:solidFill>
                      <a:prstDash val="solid"/>
                    </a:lnT>
                    <a:lnB w="19050">
                      <a:solidFill>
                        <a:srgbClr val="000000"/>
                      </a:solidFill>
                      <a:prstDash val="solid"/>
                    </a:lnB>
                  </a:tcPr>
                </a:tc>
                <a:extLst>
                  <a:ext uri="{0D108BD9-81ED-4DB2-BD59-A6C34878D82A}">
                    <a16:rowId xmlns:a16="http://schemas.microsoft.com/office/drawing/2014/main" val="10001"/>
                  </a:ext>
                </a:extLst>
              </a:tr>
              <a:tr h="467995">
                <a:tc>
                  <a:txBody>
                    <a:bodyPr/>
                    <a:lstStyle/>
                    <a:p>
                      <a:pPr marL="116839">
                        <a:lnSpc>
                          <a:spcPct val="100000"/>
                        </a:lnSpc>
                        <a:spcBef>
                          <a:spcPts val="490"/>
                        </a:spcBef>
                      </a:pPr>
                      <a:r>
                        <a:rPr sz="2400" spc="20" dirty="0">
                          <a:latin typeface="Noto Sans CJK JP Regular"/>
                          <a:cs typeface="Noto Sans CJK JP Regular"/>
                        </a:rPr>
                        <a:t>仕様書</a:t>
                      </a:r>
                      <a:endParaRPr sz="2400">
                        <a:latin typeface="Noto Sans CJK JP Regular"/>
                        <a:cs typeface="Noto Sans CJK JP Regular"/>
                      </a:endParaRPr>
                    </a:p>
                  </a:txBody>
                  <a:tcPr marL="0" marR="0" marT="62230" marB="0">
                    <a:lnL w="38100">
                      <a:solidFill>
                        <a:srgbClr val="000000"/>
                      </a:solidFill>
                      <a:prstDash val="solid"/>
                    </a:lnL>
                    <a:lnR w="38100">
                      <a:solidFill>
                        <a:srgbClr val="000000"/>
                      </a:solidFill>
                      <a:prstDash val="solid"/>
                    </a:lnR>
                    <a:lnT w="19050">
                      <a:solidFill>
                        <a:srgbClr val="000000"/>
                      </a:solidFill>
                      <a:prstDash val="solid"/>
                    </a:lnT>
                    <a:lnB w="19050">
                      <a:solidFill>
                        <a:srgbClr val="000000"/>
                      </a:solidFill>
                      <a:prstDash val="solid"/>
                    </a:lnB>
                    <a:solidFill>
                      <a:srgbClr val="FFBDA9"/>
                    </a:solidFill>
                  </a:tcPr>
                </a:tc>
                <a:tc>
                  <a:txBody>
                    <a:bodyPr/>
                    <a:lstStyle/>
                    <a:p>
                      <a:pPr marR="78105" algn="r">
                        <a:lnSpc>
                          <a:spcPct val="100000"/>
                        </a:lnSpc>
                        <a:spcBef>
                          <a:spcPts val="405"/>
                        </a:spcBef>
                      </a:pPr>
                      <a:r>
                        <a:rPr sz="2400" dirty="0">
                          <a:latin typeface="Tahoma"/>
                          <a:cs typeface="Tahoma"/>
                        </a:rPr>
                        <a:t>3%</a:t>
                      </a:r>
                    </a:p>
                  </a:txBody>
                  <a:tcPr marL="0" marR="0" marT="51435" marB="0">
                    <a:lnL w="38100">
                      <a:solidFill>
                        <a:srgbClr val="000000"/>
                      </a:solidFill>
                      <a:prstDash val="solid"/>
                    </a:lnL>
                    <a:lnR w="19050">
                      <a:solidFill>
                        <a:srgbClr val="000000"/>
                      </a:solidFill>
                      <a:prstDash val="solid"/>
                    </a:lnR>
                    <a:lnT w="19050">
                      <a:solidFill>
                        <a:srgbClr val="000000"/>
                      </a:solidFill>
                      <a:prstDash val="solid"/>
                    </a:lnT>
                    <a:lnB w="19050">
                      <a:solidFill>
                        <a:srgbClr val="000000"/>
                      </a:solidFill>
                      <a:prstDash val="solid"/>
                    </a:lnB>
                  </a:tcPr>
                </a:tc>
                <a:tc>
                  <a:txBody>
                    <a:bodyPr/>
                    <a:lstStyle/>
                    <a:p>
                      <a:pPr marR="79375" algn="r">
                        <a:lnSpc>
                          <a:spcPct val="100000"/>
                        </a:lnSpc>
                        <a:spcBef>
                          <a:spcPts val="405"/>
                        </a:spcBef>
                      </a:pPr>
                      <a:r>
                        <a:rPr sz="2400" dirty="0">
                          <a:latin typeface="Tahoma"/>
                          <a:cs typeface="Tahoma"/>
                        </a:rPr>
                        <a:t>9%</a:t>
                      </a:r>
                      <a:endParaRPr sz="2400">
                        <a:latin typeface="Tahoma"/>
                        <a:cs typeface="Tahoma"/>
                      </a:endParaRPr>
                    </a:p>
                  </a:txBody>
                  <a:tcPr marL="0" marR="0" marT="51435" marB="0">
                    <a:lnL w="19050">
                      <a:solidFill>
                        <a:srgbClr val="000000"/>
                      </a:solidFill>
                      <a:prstDash val="solid"/>
                    </a:lnL>
                    <a:lnR w="38100">
                      <a:solidFill>
                        <a:srgbClr val="000000"/>
                      </a:solidFill>
                      <a:prstDash val="solid"/>
                    </a:lnR>
                    <a:lnT w="19050">
                      <a:solidFill>
                        <a:srgbClr val="000000"/>
                      </a:solidFill>
                      <a:prstDash val="solid"/>
                    </a:lnT>
                    <a:lnB w="19050">
                      <a:solidFill>
                        <a:srgbClr val="000000"/>
                      </a:solidFill>
                      <a:prstDash val="solid"/>
                    </a:lnB>
                  </a:tcPr>
                </a:tc>
                <a:extLst>
                  <a:ext uri="{0D108BD9-81ED-4DB2-BD59-A6C34878D82A}">
                    <a16:rowId xmlns:a16="http://schemas.microsoft.com/office/drawing/2014/main" val="10002"/>
                  </a:ext>
                </a:extLst>
              </a:tr>
              <a:tr h="481965">
                <a:tc>
                  <a:txBody>
                    <a:bodyPr/>
                    <a:lstStyle/>
                    <a:p>
                      <a:pPr marL="116839">
                        <a:lnSpc>
                          <a:spcPct val="100000"/>
                        </a:lnSpc>
                        <a:spcBef>
                          <a:spcPts val="490"/>
                        </a:spcBef>
                      </a:pPr>
                      <a:r>
                        <a:rPr sz="2400" spc="20" dirty="0">
                          <a:latin typeface="Noto Sans CJK JP Regular"/>
                          <a:cs typeface="Noto Sans CJK JP Regular"/>
                        </a:rPr>
                        <a:t>設計</a:t>
                      </a:r>
                      <a:endParaRPr sz="2400">
                        <a:latin typeface="Noto Sans CJK JP Regular"/>
                        <a:cs typeface="Noto Sans CJK JP Regular"/>
                      </a:endParaRPr>
                    </a:p>
                  </a:txBody>
                  <a:tcPr marL="0" marR="0" marT="62230" marB="0">
                    <a:lnL w="38100">
                      <a:solidFill>
                        <a:srgbClr val="000000"/>
                      </a:solidFill>
                      <a:prstDash val="solid"/>
                    </a:lnL>
                    <a:lnR w="38100">
                      <a:solidFill>
                        <a:srgbClr val="000000"/>
                      </a:solidFill>
                      <a:prstDash val="solid"/>
                    </a:lnR>
                    <a:lnT w="19050">
                      <a:solidFill>
                        <a:srgbClr val="000000"/>
                      </a:solidFill>
                      <a:prstDash val="solid"/>
                    </a:lnT>
                    <a:lnB w="19050">
                      <a:solidFill>
                        <a:srgbClr val="000000"/>
                      </a:solidFill>
                      <a:prstDash val="solid"/>
                    </a:lnB>
                    <a:solidFill>
                      <a:srgbClr val="FFBDA9"/>
                    </a:solidFill>
                  </a:tcPr>
                </a:tc>
                <a:tc>
                  <a:txBody>
                    <a:bodyPr/>
                    <a:lstStyle/>
                    <a:p>
                      <a:pPr marR="78105" algn="r">
                        <a:lnSpc>
                          <a:spcPct val="100000"/>
                        </a:lnSpc>
                        <a:spcBef>
                          <a:spcPts val="405"/>
                        </a:spcBef>
                      </a:pPr>
                      <a:r>
                        <a:rPr sz="2400" dirty="0">
                          <a:latin typeface="Tahoma"/>
                          <a:cs typeface="Tahoma"/>
                        </a:rPr>
                        <a:t>5%</a:t>
                      </a:r>
                      <a:endParaRPr sz="2400">
                        <a:latin typeface="Tahoma"/>
                        <a:cs typeface="Tahoma"/>
                      </a:endParaRPr>
                    </a:p>
                  </a:txBody>
                  <a:tcPr marL="0" marR="0" marT="51435" marB="0">
                    <a:lnL w="38100">
                      <a:solidFill>
                        <a:srgbClr val="000000"/>
                      </a:solidFill>
                      <a:prstDash val="solid"/>
                    </a:lnL>
                    <a:lnR w="19050">
                      <a:solidFill>
                        <a:srgbClr val="000000"/>
                      </a:solidFill>
                      <a:prstDash val="solid"/>
                    </a:lnR>
                    <a:lnT w="19050">
                      <a:solidFill>
                        <a:srgbClr val="000000"/>
                      </a:solidFill>
                      <a:prstDash val="solid"/>
                    </a:lnT>
                    <a:lnB w="19050">
                      <a:solidFill>
                        <a:srgbClr val="000000"/>
                      </a:solidFill>
                      <a:prstDash val="solid"/>
                    </a:lnB>
                  </a:tcPr>
                </a:tc>
                <a:tc>
                  <a:txBody>
                    <a:bodyPr/>
                    <a:lstStyle/>
                    <a:p>
                      <a:pPr marR="78740" algn="r">
                        <a:lnSpc>
                          <a:spcPct val="100000"/>
                        </a:lnSpc>
                        <a:spcBef>
                          <a:spcPts val="405"/>
                        </a:spcBef>
                      </a:pPr>
                      <a:r>
                        <a:rPr sz="2400" spc="-5" dirty="0">
                          <a:latin typeface="Tahoma"/>
                          <a:cs typeface="Tahoma"/>
                        </a:rPr>
                        <a:t>15%</a:t>
                      </a:r>
                      <a:endParaRPr sz="2400">
                        <a:latin typeface="Tahoma"/>
                        <a:cs typeface="Tahoma"/>
                      </a:endParaRPr>
                    </a:p>
                  </a:txBody>
                  <a:tcPr marL="0" marR="0" marT="51435" marB="0">
                    <a:lnL w="19050">
                      <a:solidFill>
                        <a:srgbClr val="000000"/>
                      </a:solidFill>
                      <a:prstDash val="solid"/>
                    </a:lnL>
                    <a:lnR w="38100">
                      <a:solidFill>
                        <a:srgbClr val="000000"/>
                      </a:solidFill>
                      <a:prstDash val="solid"/>
                    </a:lnR>
                    <a:lnT w="19050">
                      <a:solidFill>
                        <a:srgbClr val="000000"/>
                      </a:solidFill>
                      <a:prstDash val="solid"/>
                    </a:lnT>
                    <a:lnB w="19050">
                      <a:solidFill>
                        <a:srgbClr val="000000"/>
                      </a:solidFill>
                      <a:prstDash val="solid"/>
                    </a:lnB>
                  </a:tcPr>
                </a:tc>
                <a:extLst>
                  <a:ext uri="{0D108BD9-81ED-4DB2-BD59-A6C34878D82A}">
                    <a16:rowId xmlns:a16="http://schemas.microsoft.com/office/drawing/2014/main" val="10003"/>
                  </a:ext>
                </a:extLst>
              </a:tr>
              <a:tr h="475615">
                <a:tc>
                  <a:txBody>
                    <a:bodyPr/>
                    <a:lstStyle/>
                    <a:p>
                      <a:pPr marL="116839">
                        <a:lnSpc>
                          <a:spcPct val="100000"/>
                        </a:lnSpc>
                        <a:spcBef>
                          <a:spcPts val="490"/>
                        </a:spcBef>
                      </a:pPr>
                      <a:r>
                        <a:rPr sz="2400" spc="-315" dirty="0">
                          <a:latin typeface="Noto Sans CJK JP Regular"/>
                          <a:cs typeface="Noto Sans CJK JP Regular"/>
                        </a:rPr>
                        <a:t>コーディング</a:t>
                      </a:r>
                      <a:endParaRPr sz="2400" dirty="0">
                        <a:latin typeface="Noto Sans CJK JP Regular"/>
                        <a:cs typeface="Noto Sans CJK JP Regular"/>
                      </a:endParaRPr>
                    </a:p>
                  </a:txBody>
                  <a:tcPr marL="0" marR="0" marT="62230" marB="0">
                    <a:lnL w="38100">
                      <a:solidFill>
                        <a:srgbClr val="000000"/>
                      </a:solidFill>
                      <a:prstDash val="solid"/>
                    </a:lnL>
                    <a:lnR w="38100">
                      <a:solidFill>
                        <a:srgbClr val="000000"/>
                      </a:solidFill>
                      <a:prstDash val="solid"/>
                    </a:lnR>
                    <a:lnT w="19050">
                      <a:solidFill>
                        <a:srgbClr val="000000"/>
                      </a:solidFill>
                      <a:prstDash val="solid"/>
                    </a:lnT>
                    <a:lnB w="19050">
                      <a:solidFill>
                        <a:srgbClr val="000000"/>
                      </a:solidFill>
                      <a:prstDash val="solid"/>
                    </a:lnB>
                    <a:solidFill>
                      <a:srgbClr val="FFBDA9"/>
                    </a:solidFill>
                  </a:tcPr>
                </a:tc>
                <a:tc>
                  <a:txBody>
                    <a:bodyPr/>
                    <a:lstStyle/>
                    <a:p>
                      <a:pPr marR="78105" algn="r">
                        <a:lnSpc>
                          <a:spcPct val="100000"/>
                        </a:lnSpc>
                        <a:spcBef>
                          <a:spcPts val="405"/>
                        </a:spcBef>
                      </a:pPr>
                      <a:r>
                        <a:rPr sz="2400" dirty="0">
                          <a:latin typeface="Tahoma"/>
                          <a:cs typeface="Tahoma"/>
                        </a:rPr>
                        <a:t>7%</a:t>
                      </a:r>
                      <a:endParaRPr sz="2400">
                        <a:latin typeface="Tahoma"/>
                        <a:cs typeface="Tahoma"/>
                      </a:endParaRPr>
                    </a:p>
                  </a:txBody>
                  <a:tcPr marL="0" marR="0" marT="51435" marB="0">
                    <a:lnL w="38100">
                      <a:solidFill>
                        <a:srgbClr val="000000"/>
                      </a:solidFill>
                      <a:prstDash val="solid"/>
                    </a:lnL>
                    <a:lnR w="19050">
                      <a:solidFill>
                        <a:srgbClr val="000000"/>
                      </a:solidFill>
                      <a:prstDash val="solid"/>
                    </a:lnR>
                    <a:lnT w="19050">
                      <a:solidFill>
                        <a:srgbClr val="000000"/>
                      </a:solidFill>
                      <a:prstDash val="solid"/>
                    </a:lnT>
                    <a:lnB w="19050">
                      <a:solidFill>
                        <a:srgbClr val="000000"/>
                      </a:solidFill>
                      <a:prstDash val="solid"/>
                    </a:lnB>
                  </a:tcPr>
                </a:tc>
                <a:tc>
                  <a:txBody>
                    <a:bodyPr/>
                    <a:lstStyle/>
                    <a:p>
                      <a:pPr marR="78740" algn="r">
                        <a:lnSpc>
                          <a:spcPct val="100000"/>
                        </a:lnSpc>
                        <a:spcBef>
                          <a:spcPts val="405"/>
                        </a:spcBef>
                      </a:pPr>
                      <a:r>
                        <a:rPr sz="2400" spc="-5" dirty="0">
                          <a:latin typeface="Tahoma"/>
                          <a:cs typeface="Tahoma"/>
                        </a:rPr>
                        <a:t>21%</a:t>
                      </a:r>
                      <a:endParaRPr sz="2400">
                        <a:latin typeface="Tahoma"/>
                        <a:cs typeface="Tahoma"/>
                      </a:endParaRPr>
                    </a:p>
                  </a:txBody>
                  <a:tcPr marL="0" marR="0" marT="51435" marB="0">
                    <a:lnL w="19050">
                      <a:solidFill>
                        <a:srgbClr val="000000"/>
                      </a:solidFill>
                      <a:prstDash val="solid"/>
                    </a:lnL>
                    <a:lnR w="38100">
                      <a:solidFill>
                        <a:srgbClr val="000000"/>
                      </a:solidFill>
                      <a:prstDash val="solid"/>
                    </a:lnR>
                    <a:lnT w="19050">
                      <a:solidFill>
                        <a:srgbClr val="000000"/>
                      </a:solidFill>
                      <a:prstDash val="solid"/>
                    </a:lnT>
                    <a:lnB w="19050">
                      <a:solidFill>
                        <a:srgbClr val="000000"/>
                      </a:solidFill>
                      <a:prstDash val="solid"/>
                    </a:lnB>
                  </a:tcPr>
                </a:tc>
                <a:extLst>
                  <a:ext uri="{0D108BD9-81ED-4DB2-BD59-A6C34878D82A}">
                    <a16:rowId xmlns:a16="http://schemas.microsoft.com/office/drawing/2014/main" val="10004"/>
                  </a:ext>
                </a:extLst>
              </a:tr>
              <a:tr h="468630">
                <a:tc>
                  <a:txBody>
                    <a:bodyPr/>
                    <a:lstStyle/>
                    <a:p>
                      <a:pPr marL="116839">
                        <a:lnSpc>
                          <a:spcPct val="100000"/>
                        </a:lnSpc>
                        <a:spcBef>
                          <a:spcPts val="490"/>
                        </a:spcBef>
                      </a:pPr>
                      <a:r>
                        <a:rPr sz="2400" spc="-440" dirty="0">
                          <a:latin typeface="Noto Sans CJK JP Regular"/>
                          <a:cs typeface="Noto Sans CJK JP Regular"/>
                        </a:rPr>
                        <a:t>テスト</a:t>
                      </a:r>
                      <a:endParaRPr sz="2400">
                        <a:latin typeface="Noto Sans CJK JP Regular"/>
                        <a:cs typeface="Noto Sans CJK JP Regular"/>
                      </a:endParaRPr>
                    </a:p>
                  </a:txBody>
                  <a:tcPr marL="0" marR="0" marT="62230" marB="0">
                    <a:lnL w="38100">
                      <a:solidFill>
                        <a:srgbClr val="000000"/>
                      </a:solidFill>
                      <a:prstDash val="solid"/>
                    </a:lnL>
                    <a:lnR w="38100">
                      <a:solidFill>
                        <a:srgbClr val="000000"/>
                      </a:solidFill>
                      <a:prstDash val="solid"/>
                    </a:lnR>
                    <a:lnT w="19050">
                      <a:solidFill>
                        <a:srgbClr val="000000"/>
                      </a:solidFill>
                      <a:prstDash val="solid"/>
                    </a:lnT>
                    <a:lnB w="19050">
                      <a:solidFill>
                        <a:srgbClr val="000000"/>
                      </a:solidFill>
                      <a:prstDash val="solid"/>
                    </a:lnB>
                    <a:solidFill>
                      <a:srgbClr val="FFBDA9"/>
                    </a:solidFill>
                  </a:tcPr>
                </a:tc>
                <a:tc>
                  <a:txBody>
                    <a:bodyPr/>
                    <a:lstStyle/>
                    <a:p>
                      <a:pPr marR="78105" algn="r">
                        <a:lnSpc>
                          <a:spcPct val="100000"/>
                        </a:lnSpc>
                        <a:spcBef>
                          <a:spcPts val="405"/>
                        </a:spcBef>
                      </a:pPr>
                      <a:r>
                        <a:rPr sz="2400" spc="-5" dirty="0">
                          <a:latin typeface="Tahoma"/>
                          <a:cs typeface="Tahoma"/>
                        </a:rPr>
                        <a:t>15%</a:t>
                      </a:r>
                      <a:endParaRPr sz="2400">
                        <a:latin typeface="Tahoma"/>
                        <a:cs typeface="Tahoma"/>
                      </a:endParaRPr>
                    </a:p>
                  </a:txBody>
                  <a:tcPr marL="0" marR="0" marT="51435" marB="0">
                    <a:lnL w="38100">
                      <a:solidFill>
                        <a:srgbClr val="000000"/>
                      </a:solidFill>
                      <a:prstDash val="solid"/>
                    </a:lnL>
                    <a:lnR w="19050">
                      <a:solidFill>
                        <a:srgbClr val="000000"/>
                      </a:solidFill>
                      <a:prstDash val="solid"/>
                    </a:lnR>
                    <a:lnT w="19050">
                      <a:solidFill>
                        <a:srgbClr val="000000"/>
                      </a:solidFill>
                      <a:prstDash val="solid"/>
                    </a:lnT>
                    <a:lnB w="19050">
                      <a:solidFill>
                        <a:srgbClr val="000000"/>
                      </a:solidFill>
                      <a:prstDash val="solid"/>
                    </a:lnB>
                  </a:tcPr>
                </a:tc>
                <a:tc>
                  <a:txBody>
                    <a:bodyPr/>
                    <a:lstStyle/>
                    <a:p>
                      <a:pPr marR="78740" algn="r">
                        <a:lnSpc>
                          <a:spcPct val="100000"/>
                        </a:lnSpc>
                        <a:spcBef>
                          <a:spcPts val="405"/>
                        </a:spcBef>
                      </a:pPr>
                      <a:r>
                        <a:rPr sz="2400" spc="-5" dirty="0">
                          <a:solidFill>
                            <a:srgbClr val="FF0000"/>
                          </a:solidFill>
                          <a:latin typeface="Tahoma"/>
                          <a:cs typeface="Tahoma"/>
                        </a:rPr>
                        <a:t>46%</a:t>
                      </a:r>
                      <a:endParaRPr sz="2400">
                        <a:latin typeface="Tahoma"/>
                        <a:cs typeface="Tahoma"/>
                      </a:endParaRPr>
                    </a:p>
                  </a:txBody>
                  <a:tcPr marL="0" marR="0" marT="51435" marB="0">
                    <a:lnL w="19050">
                      <a:solidFill>
                        <a:srgbClr val="000000"/>
                      </a:solidFill>
                      <a:prstDash val="solid"/>
                    </a:lnL>
                    <a:lnR w="38100">
                      <a:solidFill>
                        <a:srgbClr val="000000"/>
                      </a:solidFill>
                      <a:prstDash val="solid"/>
                    </a:lnR>
                    <a:lnT w="19050">
                      <a:solidFill>
                        <a:srgbClr val="000000"/>
                      </a:solidFill>
                      <a:prstDash val="solid"/>
                    </a:lnT>
                    <a:lnB w="19050">
                      <a:solidFill>
                        <a:srgbClr val="000000"/>
                      </a:solidFill>
                      <a:prstDash val="solid"/>
                    </a:lnB>
                  </a:tcPr>
                </a:tc>
                <a:extLst>
                  <a:ext uri="{0D108BD9-81ED-4DB2-BD59-A6C34878D82A}">
                    <a16:rowId xmlns:a16="http://schemas.microsoft.com/office/drawing/2014/main" val="10005"/>
                  </a:ext>
                </a:extLst>
              </a:tr>
              <a:tr h="480695">
                <a:tc>
                  <a:txBody>
                    <a:bodyPr/>
                    <a:lstStyle/>
                    <a:p>
                      <a:pPr marL="116839">
                        <a:lnSpc>
                          <a:spcPct val="100000"/>
                        </a:lnSpc>
                        <a:spcBef>
                          <a:spcPts val="490"/>
                        </a:spcBef>
                      </a:pPr>
                      <a:r>
                        <a:rPr sz="2400" spc="-90" dirty="0">
                          <a:latin typeface="Noto Sans CJK JP Regular"/>
                          <a:cs typeface="Noto Sans CJK JP Regular"/>
                        </a:rPr>
                        <a:t>運用と保守</a:t>
                      </a:r>
                      <a:endParaRPr sz="2400" dirty="0">
                        <a:latin typeface="Noto Sans CJK JP Regular"/>
                        <a:cs typeface="Noto Sans CJK JP Regular"/>
                      </a:endParaRPr>
                    </a:p>
                  </a:txBody>
                  <a:tcPr marL="0" marR="0" marT="62230" marB="0">
                    <a:lnL w="38100">
                      <a:solidFill>
                        <a:srgbClr val="000000"/>
                      </a:solidFill>
                      <a:prstDash val="solid"/>
                    </a:lnL>
                    <a:lnR w="38100">
                      <a:solidFill>
                        <a:srgbClr val="000000"/>
                      </a:solidFill>
                      <a:prstDash val="solid"/>
                    </a:lnR>
                    <a:lnT w="19050">
                      <a:solidFill>
                        <a:srgbClr val="000000"/>
                      </a:solidFill>
                      <a:prstDash val="solid"/>
                    </a:lnT>
                    <a:lnB w="38100">
                      <a:solidFill>
                        <a:srgbClr val="000000"/>
                      </a:solidFill>
                      <a:prstDash val="solid"/>
                    </a:lnB>
                    <a:solidFill>
                      <a:srgbClr val="FFBDA9"/>
                    </a:solidFill>
                  </a:tcPr>
                </a:tc>
                <a:tc>
                  <a:txBody>
                    <a:bodyPr/>
                    <a:lstStyle/>
                    <a:p>
                      <a:pPr marR="78105" algn="r">
                        <a:lnSpc>
                          <a:spcPct val="100000"/>
                        </a:lnSpc>
                        <a:spcBef>
                          <a:spcPts val="405"/>
                        </a:spcBef>
                      </a:pPr>
                      <a:r>
                        <a:rPr sz="2400" spc="-5" dirty="0">
                          <a:solidFill>
                            <a:srgbClr val="3333CC"/>
                          </a:solidFill>
                          <a:latin typeface="Tahoma"/>
                          <a:cs typeface="Tahoma"/>
                        </a:rPr>
                        <a:t>67%</a:t>
                      </a:r>
                      <a:endParaRPr sz="2400">
                        <a:latin typeface="Tahoma"/>
                        <a:cs typeface="Tahoma"/>
                      </a:endParaRPr>
                    </a:p>
                  </a:txBody>
                  <a:tcPr marL="0" marR="0" marT="51435" marB="0">
                    <a:lnL w="38100">
                      <a:solidFill>
                        <a:srgbClr val="000000"/>
                      </a:solidFill>
                      <a:prstDash val="solid"/>
                    </a:lnL>
                    <a:lnR w="19050">
                      <a:solidFill>
                        <a:srgbClr val="000000"/>
                      </a:solidFill>
                      <a:prstDash val="solid"/>
                    </a:lnR>
                    <a:lnT w="19050">
                      <a:solidFill>
                        <a:srgbClr val="000000"/>
                      </a:solidFill>
                      <a:prstDash val="solid"/>
                    </a:lnT>
                    <a:lnB w="38100">
                      <a:solidFill>
                        <a:srgbClr val="000000"/>
                      </a:solidFill>
                      <a:prstDash val="solid"/>
                    </a:lnB>
                  </a:tcPr>
                </a:tc>
                <a:tc>
                  <a:txBody>
                    <a:bodyPr/>
                    <a:lstStyle/>
                    <a:p>
                      <a:pPr marR="79375" algn="r">
                        <a:lnSpc>
                          <a:spcPct val="100000"/>
                        </a:lnSpc>
                        <a:spcBef>
                          <a:spcPts val="490"/>
                        </a:spcBef>
                      </a:pPr>
                      <a:r>
                        <a:rPr sz="2400" dirty="0">
                          <a:latin typeface="Noto Sans CJK JP Regular"/>
                          <a:cs typeface="Noto Sans CJK JP Regular"/>
                        </a:rPr>
                        <a:t>ー</a:t>
                      </a:r>
                    </a:p>
                  </a:txBody>
                  <a:tcPr marL="0" marR="0" marT="62230" marB="0">
                    <a:lnL w="19050">
                      <a:solidFill>
                        <a:srgbClr val="000000"/>
                      </a:solidFill>
                      <a:prstDash val="solid"/>
                    </a:lnL>
                    <a:lnR w="38100">
                      <a:solidFill>
                        <a:srgbClr val="000000"/>
                      </a:solidFill>
                      <a:prstDash val="solid"/>
                    </a:lnR>
                    <a:lnT w="19050">
                      <a:solidFill>
                        <a:srgbClr val="000000"/>
                      </a:solidFill>
                      <a:prstDash val="solid"/>
                    </a:lnT>
                    <a:lnB w="38100">
                      <a:solidFill>
                        <a:srgbClr val="000000"/>
                      </a:solidFill>
                      <a:prstDash val="solid"/>
                    </a:lnB>
                  </a:tcPr>
                </a:tc>
                <a:extLst>
                  <a:ext uri="{0D108BD9-81ED-4DB2-BD59-A6C34878D82A}">
                    <a16:rowId xmlns:a16="http://schemas.microsoft.com/office/drawing/2014/main" val="10006"/>
                  </a:ext>
                </a:extLst>
              </a:tr>
            </a:tbl>
          </a:graphicData>
        </a:graphic>
      </p:graphicFrame>
      <p:sp>
        <p:nvSpPr>
          <p:cNvPr id="8" name="コンテンツ プレースホルダー 2"/>
          <p:cNvSpPr>
            <a:spLocks noGrp="1"/>
          </p:cNvSpPr>
          <p:nvPr>
            <p:ph idx="1"/>
          </p:nvPr>
        </p:nvSpPr>
        <p:spPr>
          <a:xfrm>
            <a:off x="951488" y="1371148"/>
            <a:ext cx="6054223" cy="537249"/>
          </a:xfrm>
        </p:spPr>
        <p:txBody>
          <a:bodyPr>
            <a:normAutofit/>
          </a:bodyPr>
          <a:lstStyle/>
          <a:p>
            <a:r>
              <a:rPr kumimoji="1" lang="ja-JP" altLang="en-US" dirty="0" smtClean="0"/>
              <a:t>ソフトウェア開発各工程での費用</a:t>
            </a:r>
            <a:endParaRPr kumimoji="1" lang="ja-JP" altLang="en-US" dirty="0"/>
          </a:p>
        </p:txBody>
      </p:sp>
    </p:spTree>
    <p:extLst>
      <p:ext uri="{BB962C8B-B14F-4D97-AF65-F5344CB8AC3E}">
        <p14:creationId xmlns:p14="http://schemas.microsoft.com/office/powerpoint/2010/main" val="3990715818"/>
      </p:ext>
    </p:extLst>
  </p:cSld>
  <p:clrMapOvr>
    <a:masterClrMapping/>
  </p:clrMapOvr>
  <mc:AlternateContent xmlns:mc="http://schemas.openxmlformats.org/markup-compatibility/2006" xmlns:p14="http://schemas.microsoft.com/office/powerpoint/2010/main">
    <mc:Choice Requires="p14">
      <p:transition spd="slow" p14:dur="2000" advTm="279"/>
    </mc:Choice>
    <mc:Fallback xmlns="">
      <p:transition spd="slow" advTm="279"/>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93056"/>
            <a:ext cx="10102850" cy="1325563"/>
          </a:xfrm>
        </p:spPr>
        <p:txBody>
          <a:bodyPr>
            <a:normAutofit/>
          </a:bodyPr>
          <a:lstStyle/>
          <a:p>
            <a:r>
              <a:rPr lang="ja-JP" altLang="en-US" sz="3600" dirty="0"/>
              <a:t>調査</a:t>
            </a:r>
            <a:r>
              <a:rPr lang="en-US" altLang="ja-JP" sz="3600" dirty="0" smtClean="0"/>
              <a:t>2</a:t>
            </a:r>
            <a:r>
              <a:rPr lang="ja-JP" altLang="en-US" sz="3600" dirty="0"/>
              <a:t>：類似コードペアの類似度は，対応するテストメソッドの類似度にどのような関係があるか？ </a:t>
            </a:r>
            <a:endParaRPr kumimoji="1" lang="ja-JP" altLang="en-US" sz="3600" dirty="0"/>
          </a:p>
        </p:txBody>
      </p:sp>
      <p:sp>
        <p:nvSpPr>
          <p:cNvPr id="3" name="コンテンツ プレースホルダー 2"/>
          <p:cNvSpPr>
            <a:spLocks noGrp="1"/>
          </p:cNvSpPr>
          <p:nvPr>
            <p:ph idx="1"/>
          </p:nvPr>
        </p:nvSpPr>
        <p:spPr>
          <a:xfrm>
            <a:off x="838199" y="1644773"/>
            <a:ext cx="10641807" cy="930275"/>
          </a:xfrm>
        </p:spPr>
        <p:txBody>
          <a:bodyPr/>
          <a:lstStyle/>
          <a:p>
            <a:pPr>
              <a:buClr>
                <a:schemeClr val="tx2"/>
              </a:buClr>
              <a:buFont typeface="Wingdings" panose="05000000000000000000" pitchFamily="2" charset="2"/>
              <a:buChar char="l"/>
            </a:pPr>
            <a:r>
              <a:rPr lang="ja-JP" altLang="en-US" dirty="0" smtClean="0"/>
              <a:t>両方</a:t>
            </a:r>
            <a:r>
              <a:rPr lang="ja-JP" altLang="en-US" dirty="0"/>
              <a:t>のコード片に</a:t>
            </a:r>
            <a:r>
              <a:rPr lang="ja-JP" altLang="en-US" dirty="0" smtClean="0"/>
              <a:t>テストコードが</a:t>
            </a:r>
            <a:r>
              <a:rPr lang="ja-JP" altLang="en-US" dirty="0"/>
              <a:t>存在</a:t>
            </a:r>
            <a:r>
              <a:rPr lang="ja-JP" altLang="en-US" dirty="0" smtClean="0"/>
              <a:t>する</a:t>
            </a:r>
            <a:r>
              <a:rPr lang="ja-JP" altLang="en-US" dirty="0"/>
              <a:t>類似コード</a:t>
            </a:r>
            <a:r>
              <a:rPr lang="ja-JP" altLang="en-US" dirty="0" smtClean="0"/>
              <a:t>ペア</a:t>
            </a:r>
            <a:r>
              <a:rPr lang="en-US" altLang="ja-JP" dirty="0" smtClean="0"/>
              <a:t>62</a:t>
            </a:r>
            <a:r>
              <a:rPr lang="ja-JP" altLang="en-US" dirty="0" smtClean="0"/>
              <a:t>個に対応する</a:t>
            </a:r>
            <a:r>
              <a:rPr lang="en-US" altLang="ja-JP" dirty="0" smtClean="0"/>
              <a:t>158</a:t>
            </a:r>
            <a:r>
              <a:rPr lang="ja-JP" altLang="en-US" dirty="0" smtClean="0"/>
              <a:t>個のテストコードペアをタイプ</a:t>
            </a:r>
            <a:r>
              <a:rPr lang="ja-JP" altLang="en-US" dirty="0"/>
              <a:t>別</a:t>
            </a:r>
            <a:r>
              <a:rPr lang="ja-JP" altLang="en-US" dirty="0" smtClean="0"/>
              <a:t>に分類</a:t>
            </a:r>
            <a:endParaRPr lang="ja-JP" altLang="en-US" dirty="0"/>
          </a:p>
          <a:p>
            <a:endParaRPr kumimoji="1" lang="ja-JP" altLang="en-US" dirty="0"/>
          </a:p>
        </p:txBody>
      </p:sp>
      <p:graphicFrame>
        <p:nvGraphicFramePr>
          <p:cNvPr id="6" name="表 5"/>
          <p:cNvGraphicFramePr>
            <a:graphicFrameLocks noGrp="1"/>
          </p:cNvGraphicFramePr>
          <p:nvPr>
            <p:extLst>
              <p:ext uri="{D42A27DB-BD31-4B8C-83A1-F6EECF244321}">
                <p14:modId xmlns:p14="http://schemas.microsoft.com/office/powerpoint/2010/main" val="3575550371"/>
              </p:ext>
            </p:extLst>
          </p:nvPr>
        </p:nvGraphicFramePr>
        <p:xfrm>
          <a:off x="1225813" y="2714125"/>
          <a:ext cx="9327623" cy="1036320"/>
        </p:xfrm>
        <a:graphic>
          <a:graphicData uri="http://schemas.openxmlformats.org/drawingml/2006/table">
            <a:tbl>
              <a:tblPr firstRow="1" bandRow="1">
                <a:tableStyleId>{5940675A-B579-460E-94D1-54222C63F5DA}</a:tableStyleId>
              </a:tblPr>
              <a:tblGrid>
                <a:gridCol w="1865525">
                  <a:extLst>
                    <a:ext uri="{9D8B030D-6E8A-4147-A177-3AD203B41FA5}">
                      <a16:colId xmlns:a16="http://schemas.microsoft.com/office/drawing/2014/main" val="2756840761"/>
                    </a:ext>
                  </a:extLst>
                </a:gridCol>
                <a:gridCol w="1865525">
                  <a:extLst>
                    <a:ext uri="{9D8B030D-6E8A-4147-A177-3AD203B41FA5}">
                      <a16:colId xmlns:a16="http://schemas.microsoft.com/office/drawing/2014/main" val="1555833474"/>
                    </a:ext>
                  </a:extLst>
                </a:gridCol>
                <a:gridCol w="2156874">
                  <a:extLst>
                    <a:ext uri="{9D8B030D-6E8A-4147-A177-3AD203B41FA5}">
                      <a16:colId xmlns:a16="http://schemas.microsoft.com/office/drawing/2014/main" val="1686501065"/>
                    </a:ext>
                  </a:extLst>
                </a:gridCol>
                <a:gridCol w="1574174">
                  <a:extLst>
                    <a:ext uri="{9D8B030D-6E8A-4147-A177-3AD203B41FA5}">
                      <a16:colId xmlns:a16="http://schemas.microsoft.com/office/drawing/2014/main" val="3175656661"/>
                    </a:ext>
                  </a:extLst>
                </a:gridCol>
                <a:gridCol w="1865525">
                  <a:extLst>
                    <a:ext uri="{9D8B030D-6E8A-4147-A177-3AD203B41FA5}">
                      <a16:colId xmlns:a16="http://schemas.microsoft.com/office/drawing/2014/main" val="2567667992"/>
                    </a:ext>
                  </a:extLst>
                </a:gridCol>
              </a:tblGrid>
              <a:tr h="370840">
                <a:tc>
                  <a:txBody>
                    <a:bodyPr/>
                    <a:lstStyle/>
                    <a:p>
                      <a:pPr algn="ctr"/>
                      <a:r>
                        <a:rPr lang="en-US" sz="2800" dirty="0">
                          <a:latin typeface="ＭＳ Ｐゴシック" panose="020B0600070205080204" pitchFamily="50" charset="-128"/>
                          <a:ea typeface="ＭＳ Ｐゴシック" panose="020B0600070205080204" pitchFamily="50" charset="-128"/>
                        </a:rPr>
                        <a:t>type2</a:t>
                      </a:r>
                    </a:p>
                  </a:txBody>
                  <a:tcPr anchor="ctr">
                    <a:solidFill>
                      <a:schemeClr val="bg2">
                        <a:lumMod val="90000"/>
                      </a:schemeClr>
                    </a:solidFill>
                  </a:tcPr>
                </a:tc>
                <a:tc>
                  <a:txBody>
                    <a:bodyPr/>
                    <a:lstStyle/>
                    <a:p>
                      <a:pPr algn="ctr"/>
                      <a:r>
                        <a:rPr lang="en-US" sz="2800" dirty="0">
                          <a:latin typeface="ＭＳ Ｐゴシック" panose="020B0600070205080204" pitchFamily="50" charset="-128"/>
                          <a:ea typeface="ＭＳ Ｐゴシック" panose="020B0600070205080204" pitchFamily="50" charset="-128"/>
                        </a:rPr>
                        <a:t>type3</a:t>
                      </a:r>
                    </a:p>
                  </a:txBody>
                  <a:tcPr anchor="ctr">
                    <a:solidFill>
                      <a:schemeClr val="bg2">
                        <a:lumMod val="90000"/>
                      </a:schemeClr>
                    </a:solidFill>
                  </a:tcPr>
                </a:tc>
                <a:tc>
                  <a:txBody>
                    <a:bodyPr/>
                    <a:lstStyle/>
                    <a:p>
                      <a:pPr algn="ctr"/>
                      <a:r>
                        <a:rPr lang="en-US" sz="2800" dirty="0">
                          <a:latin typeface="ＭＳ Ｐゴシック" panose="020B0600070205080204" pitchFamily="50" charset="-128"/>
                          <a:ea typeface="ＭＳ Ｐゴシック" panose="020B0600070205080204" pitchFamily="50" charset="-128"/>
                        </a:rPr>
                        <a:t>Not </a:t>
                      </a:r>
                      <a:r>
                        <a:rPr lang="en-US" sz="2800" dirty="0" smtClean="0">
                          <a:latin typeface="ＭＳ Ｐゴシック" panose="020B0600070205080204" pitchFamily="50" charset="-128"/>
                          <a:ea typeface="ＭＳ Ｐゴシック" panose="020B0600070205080204" pitchFamily="50" charset="-128"/>
                        </a:rPr>
                        <a:t>Similar</a:t>
                      </a:r>
                      <a:endParaRPr lang="en-US" sz="2800" dirty="0">
                        <a:latin typeface="ＭＳ Ｐゴシック" panose="020B0600070205080204" pitchFamily="50" charset="-128"/>
                        <a:ea typeface="ＭＳ Ｐゴシック" panose="020B0600070205080204" pitchFamily="50" charset="-128"/>
                      </a:endParaRPr>
                    </a:p>
                  </a:txBody>
                  <a:tcPr anchor="ctr">
                    <a:solidFill>
                      <a:schemeClr val="bg2">
                        <a:lumMod val="90000"/>
                      </a:schemeClr>
                    </a:solidFill>
                  </a:tcPr>
                </a:tc>
                <a:tc>
                  <a:txBody>
                    <a:bodyPr/>
                    <a:lstStyle/>
                    <a:p>
                      <a:pPr algn="ctr"/>
                      <a:r>
                        <a:rPr lang="en-US" sz="2800" dirty="0">
                          <a:latin typeface="ＭＳ Ｐゴシック" panose="020B0600070205080204" pitchFamily="50" charset="-128"/>
                          <a:ea typeface="ＭＳ Ｐゴシック" panose="020B0600070205080204" pitchFamily="50" charset="-128"/>
                        </a:rPr>
                        <a:t>2to1</a:t>
                      </a:r>
                    </a:p>
                  </a:txBody>
                  <a:tcPr anchor="ctr">
                    <a:solidFill>
                      <a:schemeClr val="bg2">
                        <a:lumMod val="90000"/>
                      </a:schemeClr>
                    </a:solidFill>
                  </a:tcPr>
                </a:tc>
                <a:tc>
                  <a:txBody>
                    <a:bodyPr/>
                    <a:lstStyle/>
                    <a:p>
                      <a:pPr algn="ctr"/>
                      <a:r>
                        <a:rPr lang="en-US" sz="2800" dirty="0">
                          <a:latin typeface="ＭＳ Ｐゴシック" panose="020B0600070205080204" pitchFamily="50" charset="-128"/>
                          <a:ea typeface="ＭＳ Ｐゴシック" panose="020B0600070205080204" pitchFamily="50" charset="-128"/>
                        </a:rPr>
                        <a:t>Total</a:t>
                      </a:r>
                    </a:p>
                  </a:txBody>
                  <a:tcPr anchor="ctr">
                    <a:solidFill>
                      <a:schemeClr val="bg2">
                        <a:lumMod val="90000"/>
                      </a:schemeClr>
                    </a:solidFill>
                  </a:tcPr>
                </a:tc>
                <a:extLst>
                  <a:ext uri="{0D108BD9-81ED-4DB2-BD59-A6C34878D82A}">
                    <a16:rowId xmlns:a16="http://schemas.microsoft.com/office/drawing/2014/main" val="2113976579"/>
                  </a:ext>
                </a:extLst>
              </a:tr>
              <a:tr h="370840">
                <a:tc>
                  <a:txBody>
                    <a:bodyPr/>
                    <a:lstStyle/>
                    <a:p>
                      <a:pPr algn="r"/>
                      <a:r>
                        <a:rPr lang="en-US" altLang="ja-JP" sz="2800" b="0" dirty="0" smtClean="0">
                          <a:latin typeface="ＭＳ Ｐゴシック" panose="020B0600070205080204" pitchFamily="50" charset="-128"/>
                          <a:ea typeface="ＭＳ Ｐゴシック" panose="020B0600070205080204" pitchFamily="50" charset="-128"/>
                        </a:rPr>
                        <a:t>105</a:t>
                      </a:r>
                      <a:endParaRPr lang="en-US" altLang="ja-JP" sz="2800" b="0" dirty="0">
                        <a:latin typeface="ＭＳ Ｐゴシック" panose="020B0600070205080204" pitchFamily="50" charset="-128"/>
                        <a:ea typeface="ＭＳ Ｐゴシック" panose="020B0600070205080204" pitchFamily="50" charset="-128"/>
                      </a:endParaRPr>
                    </a:p>
                  </a:txBody>
                  <a:tcPr anchor="ctr"/>
                </a:tc>
                <a:tc>
                  <a:txBody>
                    <a:bodyPr/>
                    <a:lstStyle/>
                    <a:p>
                      <a:pPr algn="r"/>
                      <a:r>
                        <a:rPr lang="en-US" altLang="ja-JP" sz="2800" b="0" dirty="0" smtClean="0">
                          <a:latin typeface="ＭＳ Ｐゴシック" panose="020B0600070205080204" pitchFamily="50" charset="-128"/>
                          <a:ea typeface="ＭＳ Ｐゴシック" panose="020B0600070205080204" pitchFamily="50" charset="-128"/>
                        </a:rPr>
                        <a:t>15</a:t>
                      </a:r>
                      <a:endParaRPr lang="en-US" altLang="ja-JP" sz="2800" b="0" dirty="0">
                        <a:latin typeface="ＭＳ Ｐゴシック" panose="020B0600070205080204" pitchFamily="50" charset="-128"/>
                        <a:ea typeface="ＭＳ Ｐゴシック" panose="020B0600070205080204" pitchFamily="50" charset="-128"/>
                      </a:endParaRPr>
                    </a:p>
                  </a:txBody>
                  <a:tcPr anchor="ctr"/>
                </a:tc>
                <a:tc>
                  <a:txBody>
                    <a:bodyPr/>
                    <a:lstStyle/>
                    <a:p>
                      <a:pPr algn="r"/>
                      <a:r>
                        <a:rPr lang="en-US" altLang="ja-JP" sz="2800" b="0" dirty="0">
                          <a:latin typeface="ＭＳ Ｐゴシック" panose="020B0600070205080204" pitchFamily="50" charset="-128"/>
                          <a:ea typeface="ＭＳ Ｐゴシック" panose="020B0600070205080204" pitchFamily="50" charset="-128"/>
                        </a:rPr>
                        <a:t>33</a:t>
                      </a:r>
                    </a:p>
                  </a:txBody>
                  <a:tcPr anchor="ctr"/>
                </a:tc>
                <a:tc>
                  <a:txBody>
                    <a:bodyPr/>
                    <a:lstStyle/>
                    <a:p>
                      <a:pPr algn="r"/>
                      <a:r>
                        <a:rPr lang="en-US" altLang="ja-JP" sz="2800" b="0" dirty="0">
                          <a:latin typeface="ＭＳ Ｐゴシック" panose="020B0600070205080204" pitchFamily="50" charset="-128"/>
                          <a:ea typeface="ＭＳ Ｐゴシック" panose="020B0600070205080204" pitchFamily="50" charset="-128"/>
                        </a:rPr>
                        <a:t>5</a:t>
                      </a:r>
                    </a:p>
                  </a:txBody>
                  <a:tcPr anchor="ctr"/>
                </a:tc>
                <a:tc>
                  <a:txBody>
                    <a:bodyPr/>
                    <a:lstStyle/>
                    <a:p>
                      <a:pPr algn="r"/>
                      <a:r>
                        <a:rPr lang="en-US" altLang="ja-JP" sz="2800" b="0" dirty="0" smtClean="0">
                          <a:latin typeface="ＭＳ Ｐゴシック" panose="020B0600070205080204" pitchFamily="50" charset="-128"/>
                          <a:ea typeface="ＭＳ Ｐゴシック" panose="020B0600070205080204" pitchFamily="50" charset="-128"/>
                        </a:rPr>
                        <a:t>158</a:t>
                      </a:r>
                      <a:endParaRPr lang="en-US" altLang="ja-JP" sz="2800" b="0" dirty="0">
                        <a:latin typeface="ＭＳ Ｐゴシック" panose="020B0600070205080204" pitchFamily="50" charset="-128"/>
                        <a:ea typeface="ＭＳ Ｐゴシック" panose="020B0600070205080204" pitchFamily="50" charset="-128"/>
                      </a:endParaRPr>
                    </a:p>
                  </a:txBody>
                  <a:tcPr anchor="ctr"/>
                </a:tc>
                <a:extLst>
                  <a:ext uri="{0D108BD9-81ED-4DB2-BD59-A6C34878D82A}">
                    <a16:rowId xmlns:a16="http://schemas.microsoft.com/office/drawing/2014/main" val="754247428"/>
                  </a:ext>
                </a:extLst>
              </a:tr>
            </a:tbl>
          </a:graphicData>
        </a:graphic>
      </p:graphicFrame>
      <p:sp>
        <p:nvSpPr>
          <p:cNvPr id="9" name="角丸四角形 8"/>
          <p:cNvSpPr/>
          <p:nvPr/>
        </p:nvSpPr>
        <p:spPr>
          <a:xfrm>
            <a:off x="1459111" y="5495294"/>
            <a:ext cx="9273778" cy="964230"/>
          </a:xfrm>
          <a:prstGeom prst="roundRect">
            <a:avLst/>
          </a:prstGeom>
          <a:ln w="38100">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r>
              <a:rPr kumimoji="1" lang="ja-JP" altLang="en-US" sz="3600" dirty="0" smtClean="0">
                <a:latin typeface="ＭＳ Ｐゴシック" panose="020B0600070205080204" pitchFamily="50" charset="-128"/>
                <a:ea typeface="ＭＳ Ｐゴシック" panose="020B0600070205080204" pitchFamily="50" charset="-128"/>
              </a:rPr>
              <a:t>多くの </a:t>
            </a:r>
            <a:r>
              <a:rPr kumimoji="1" lang="en-US" altLang="ja-JP" sz="3600" dirty="0" smtClean="0">
                <a:latin typeface="ＭＳ Ｐゴシック" panose="020B0600070205080204" pitchFamily="50" charset="-128"/>
                <a:ea typeface="ＭＳ Ｐゴシック" panose="020B0600070205080204" pitchFamily="50" charset="-128"/>
              </a:rPr>
              <a:t>type2</a:t>
            </a:r>
            <a:r>
              <a:rPr lang="ja-JP" altLang="en-US" sz="3600" dirty="0" err="1">
                <a:latin typeface="ＭＳ Ｐゴシック" panose="020B0600070205080204" pitchFamily="50" charset="-128"/>
                <a:ea typeface="ＭＳ Ｐゴシック" panose="020B0600070205080204" pitchFamily="50" charset="-128"/>
              </a:rPr>
              <a:t>，</a:t>
            </a:r>
            <a:r>
              <a:rPr lang="en-US" altLang="ja-JP" sz="3600" dirty="0" smtClean="0">
                <a:latin typeface="ＭＳ Ｐゴシック" panose="020B0600070205080204" pitchFamily="50" charset="-128"/>
                <a:ea typeface="ＭＳ Ｐゴシック" panose="020B0600070205080204" pitchFamily="50" charset="-128"/>
              </a:rPr>
              <a:t>type3</a:t>
            </a:r>
            <a:r>
              <a:rPr lang="ja-JP" altLang="en-US" sz="3600" dirty="0" smtClean="0">
                <a:latin typeface="ＭＳ Ｐゴシック" panose="020B0600070205080204" pitchFamily="50" charset="-128"/>
                <a:ea typeface="ＭＳ Ｐゴシック" panose="020B0600070205080204" pitchFamily="50" charset="-128"/>
              </a:rPr>
              <a:t>のテストコードペアを検出</a:t>
            </a:r>
            <a:endParaRPr kumimoji="1" lang="ja-JP" altLang="en-US" sz="3600" dirty="0">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18</a:t>
            </a:fld>
            <a:endParaRPr kumimoji="1" lang="ja-JP" altLang="en-US"/>
          </a:p>
        </p:txBody>
      </p:sp>
      <p:sp>
        <p:nvSpPr>
          <p:cNvPr id="10" name="テキスト ボックス 9"/>
          <p:cNvSpPr txBox="1"/>
          <p:nvPr/>
        </p:nvSpPr>
        <p:spPr>
          <a:xfrm>
            <a:off x="2413399" y="3938700"/>
            <a:ext cx="7365202" cy="1200329"/>
          </a:xfrm>
          <a:prstGeom prst="rect">
            <a:avLst/>
          </a:prstGeom>
          <a:noFill/>
        </p:spPr>
        <p:txBody>
          <a:bodyPr wrap="square" rtlCol="0">
            <a:spAutoFit/>
          </a:bodyPr>
          <a:lstStyle/>
          <a:p>
            <a:pPr lvl="0">
              <a:defRPr/>
            </a:pPr>
            <a:r>
              <a:rPr lang="en-US" altLang="ja-JP" sz="2400" dirty="0" smtClean="0">
                <a:latin typeface="ＭＳ Ｐゴシック" panose="020B0600070205080204" pitchFamily="50" charset="-128"/>
                <a:ea typeface="ＭＳ Ｐゴシック" panose="020B0600070205080204" pitchFamily="50" charset="-128"/>
              </a:rPr>
              <a:t>type2 : </a:t>
            </a:r>
            <a:r>
              <a:rPr lang="ja-JP" altLang="en-US" sz="2400" dirty="0" smtClean="0">
                <a:solidFill>
                  <a:prstClr val="black"/>
                </a:solidFill>
                <a:latin typeface="ＭＳ Ｐゴシック" panose="020B0600070205080204" pitchFamily="50" charset="-128"/>
                <a:ea typeface="ＭＳ Ｐゴシック" panose="020B0600070205080204" pitchFamily="50" charset="-128"/>
              </a:rPr>
              <a:t>変</a:t>
            </a:r>
            <a:r>
              <a:rPr lang="ja-JP" altLang="en-US" sz="2400" dirty="0">
                <a:solidFill>
                  <a:prstClr val="black"/>
                </a:solidFill>
                <a:latin typeface="ＭＳ Ｐゴシック" panose="020B0600070205080204" pitchFamily="50" charset="-128"/>
                <a:ea typeface="ＭＳ Ｐゴシック" panose="020B0600070205080204" pitchFamily="50" charset="-128"/>
              </a:rPr>
              <a:t>数名・型の違いを除き構文的に一致して</a:t>
            </a:r>
            <a:r>
              <a:rPr lang="ja-JP" altLang="en-US" sz="2400" dirty="0" smtClean="0">
                <a:solidFill>
                  <a:prstClr val="black"/>
                </a:solidFill>
                <a:latin typeface="ＭＳ Ｐゴシック" panose="020B0600070205080204" pitchFamily="50" charset="-128"/>
                <a:ea typeface="ＭＳ Ｐゴシック" panose="020B0600070205080204" pitchFamily="50" charset="-128"/>
              </a:rPr>
              <a:t>いる</a:t>
            </a:r>
            <a:endParaRPr lang="en-US" altLang="ja-JP" sz="2400" dirty="0" smtClean="0">
              <a:latin typeface="ＭＳ Ｐゴシック" panose="020B0600070205080204" pitchFamily="50" charset="-128"/>
              <a:ea typeface="ＭＳ Ｐゴシック" panose="020B0600070205080204" pitchFamily="50" charset="-128"/>
            </a:endParaRPr>
          </a:p>
          <a:p>
            <a:pPr lvl="0">
              <a:defRPr/>
            </a:pPr>
            <a:r>
              <a:rPr kumimoji="1" lang="en-US" altLang="ja-JP" sz="2400" dirty="0" smtClean="0">
                <a:latin typeface="ＭＳ Ｐゴシック" panose="020B0600070205080204" pitchFamily="50" charset="-128"/>
                <a:ea typeface="ＭＳ Ｐゴシック" panose="020B0600070205080204" pitchFamily="50" charset="-128"/>
              </a:rPr>
              <a:t>type3 :</a:t>
            </a:r>
            <a:r>
              <a:rPr lang="ja-JP" altLang="en-US" sz="2400" dirty="0">
                <a:latin typeface="ＭＳ Ｐゴシック" panose="020B0600070205080204" pitchFamily="50" charset="-128"/>
                <a:ea typeface="ＭＳ Ｐゴシック" panose="020B0600070205080204" pitchFamily="50" charset="-128"/>
              </a:rPr>
              <a:t> </a:t>
            </a:r>
            <a:r>
              <a:rPr lang="en-US" altLang="ja-JP" sz="2400" dirty="0" smtClean="0">
                <a:latin typeface="ＭＳ Ｐゴシック" panose="020B0600070205080204" pitchFamily="50" charset="-128"/>
                <a:ea typeface="ＭＳ Ｐゴシック" panose="020B0600070205080204" pitchFamily="50" charset="-128"/>
              </a:rPr>
              <a:t>type</a:t>
            </a:r>
            <a:r>
              <a:rPr lang="en-US" altLang="ja-JP" sz="2400" dirty="0" smtClean="0">
                <a:solidFill>
                  <a:prstClr val="black"/>
                </a:solidFill>
                <a:latin typeface="ＭＳ Ｐゴシック" panose="020B0600070205080204" pitchFamily="50" charset="-128"/>
                <a:ea typeface="ＭＳ Ｐゴシック" panose="020B0600070205080204" pitchFamily="50" charset="-128"/>
              </a:rPr>
              <a:t>2</a:t>
            </a:r>
            <a:r>
              <a:rPr lang="ja-JP" altLang="en-US" sz="2400" dirty="0">
                <a:solidFill>
                  <a:prstClr val="black"/>
                </a:solidFill>
                <a:latin typeface="ＭＳ Ｐゴシック" panose="020B0600070205080204" pitchFamily="50" charset="-128"/>
                <a:ea typeface="ＭＳ Ｐゴシック" panose="020B0600070205080204" pitchFamily="50" charset="-128"/>
              </a:rPr>
              <a:t>に加え文が挿入・削除・変更されて</a:t>
            </a:r>
            <a:r>
              <a:rPr lang="ja-JP" altLang="en-US" sz="2400" dirty="0" smtClean="0">
                <a:solidFill>
                  <a:prstClr val="black"/>
                </a:solidFill>
                <a:latin typeface="ＭＳ Ｐゴシック" panose="020B0600070205080204" pitchFamily="50" charset="-128"/>
                <a:ea typeface="ＭＳ Ｐゴシック" panose="020B0600070205080204" pitchFamily="50" charset="-128"/>
              </a:rPr>
              <a:t>いる</a:t>
            </a:r>
            <a:endParaRPr lang="en-US" altLang="ja-JP" sz="2400" dirty="0" smtClean="0">
              <a:solidFill>
                <a:prstClr val="black"/>
              </a:solidFill>
              <a:latin typeface="ＭＳ Ｐゴシック" panose="020B0600070205080204" pitchFamily="50" charset="-128"/>
              <a:ea typeface="ＭＳ Ｐゴシック" panose="020B0600070205080204" pitchFamily="50" charset="-128"/>
            </a:endParaRPr>
          </a:p>
          <a:p>
            <a:pPr lvl="0">
              <a:defRPr/>
            </a:pPr>
            <a:r>
              <a:rPr kumimoji="1" lang="en-US" altLang="ja-JP" sz="2400" dirty="0" smtClean="0">
                <a:solidFill>
                  <a:prstClr val="black"/>
                </a:solidFill>
                <a:latin typeface="ＭＳ Ｐゴシック" panose="020B0600070205080204" pitchFamily="50" charset="-128"/>
                <a:ea typeface="ＭＳ Ｐゴシック" panose="020B0600070205080204" pitchFamily="50" charset="-128"/>
              </a:rPr>
              <a:t>Not Similar :  type3</a:t>
            </a:r>
            <a:r>
              <a:rPr lang="ja-JP" altLang="en-US" sz="2400" dirty="0">
                <a:solidFill>
                  <a:prstClr val="black"/>
                </a:solidFill>
                <a:latin typeface="ＭＳ Ｐゴシック" panose="020B0600070205080204" pitchFamily="50" charset="-128"/>
                <a:ea typeface="ＭＳ Ｐゴシック" panose="020B0600070205080204" pitchFamily="50" charset="-128"/>
              </a:rPr>
              <a:t>以上</a:t>
            </a:r>
            <a:r>
              <a:rPr lang="ja-JP" altLang="en-US" sz="2400" dirty="0" smtClean="0">
                <a:solidFill>
                  <a:prstClr val="black"/>
                </a:solidFill>
                <a:latin typeface="ＭＳ Ｐゴシック" panose="020B0600070205080204" pitchFamily="50" charset="-128"/>
                <a:ea typeface="ＭＳ Ｐゴシック" panose="020B0600070205080204" pitchFamily="50" charset="-128"/>
              </a:rPr>
              <a:t>の変更があり類似していない</a:t>
            </a:r>
            <a:endParaRPr kumimoji="1" lang="en-US" altLang="ja-JP" sz="2400" dirty="0" smtClean="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4264783054"/>
      </p:ext>
    </p:extLst>
  </p:cSld>
  <p:clrMapOvr>
    <a:masterClrMapping/>
  </p:clrMapOvr>
  <mc:AlternateContent xmlns:mc="http://schemas.openxmlformats.org/markup-compatibility/2006" xmlns:p14="http://schemas.microsoft.com/office/powerpoint/2010/main">
    <mc:Choice Requires="p14">
      <p:transition spd="slow" p14:dur="2000" advTm="189"/>
    </mc:Choice>
    <mc:Fallback xmlns="">
      <p:transition spd="slow" advTm="189"/>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調査対象の</a:t>
            </a:r>
            <a:r>
              <a:rPr lang="en-US" altLang="ja-JP" dirty="0"/>
              <a:t>Java</a:t>
            </a:r>
            <a:r>
              <a:rPr lang="ja-JP" altLang="en-US" dirty="0" smtClean="0"/>
              <a:t>プロジェクトの概要</a:t>
            </a:r>
            <a:r>
              <a:rPr lang="en-US" altLang="ja-JP" dirty="0" smtClean="0"/>
              <a:t>1</a:t>
            </a:r>
            <a:endParaRPr kumimoji="1" lang="ja-JP" altLang="en-US" dirty="0"/>
          </a:p>
        </p:txBody>
      </p:sp>
      <p:sp>
        <p:nvSpPr>
          <p:cNvPr id="3" name="コンテンツ プレースホルダー 2"/>
          <p:cNvSpPr>
            <a:spLocks noGrp="1"/>
          </p:cNvSpPr>
          <p:nvPr>
            <p:ph idx="1"/>
          </p:nvPr>
        </p:nvSpPr>
        <p:spPr>
          <a:xfrm>
            <a:off x="838200" y="1519239"/>
            <a:ext cx="10515600" cy="1289050"/>
          </a:xfrm>
        </p:spPr>
        <p:txBody>
          <a:bodyPr/>
          <a:lstStyle/>
          <a:p>
            <a:r>
              <a:rPr kumimoji="1" lang="en-US" altLang="ja-JP" dirty="0" smtClean="0"/>
              <a:t>OSS</a:t>
            </a:r>
            <a:r>
              <a:rPr kumimoji="1" lang="ja-JP" altLang="en-US" dirty="0" smtClean="0"/>
              <a:t>上に存在する有名プロジェクト</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19</a:t>
            </a:fld>
            <a:endParaRPr kumimoji="1"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2842897695"/>
              </p:ext>
            </p:extLst>
          </p:nvPr>
        </p:nvGraphicFramePr>
        <p:xfrm>
          <a:off x="571500" y="2808290"/>
          <a:ext cx="11049000" cy="2072640"/>
        </p:xfrm>
        <a:graphic>
          <a:graphicData uri="http://schemas.openxmlformats.org/drawingml/2006/table">
            <a:tbl>
              <a:tblPr firstRow="1" bandRow="1">
                <a:tableStyleId>{5940675A-B579-460E-94D1-54222C63F5DA}</a:tableStyleId>
              </a:tblPr>
              <a:tblGrid>
                <a:gridCol w="3212572">
                  <a:extLst>
                    <a:ext uri="{9D8B030D-6E8A-4147-A177-3AD203B41FA5}">
                      <a16:colId xmlns:a16="http://schemas.microsoft.com/office/drawing/2014/main" val="3132622232"/>
                    </a:ext>
                  </a:extLst>
                </a:gridCol>
                <a:gridCol w="1378478">
                  <a:extLst>
                    <a:ext uri="{9D8B030D-6E8A-4147-A177-3AD203B41FA5}">
                      <a16:colId xmlns:a16="http://schemas.microsoft.com/office/drawing/2014/main" val="2571439647"/>
                    </a:ext>
                  </a:extLst>
                </a:gridCol>
                <a:gridCol w="2076450">
                  <a:extLst>
                    <a:ext uri="{9D8B030D-6E8A-4147-A177-3AD203B41FA5}">
                      <a16:colId xmlns:a16="http://schemas.microsoft.com/office/drawing/2014/main" val="927724387"/>
                    </a:ext>
                  </a:extLst>
                </a:gridCol>
                <a:gridCol w="1904852">
                  <a:extLst>
                    <a:ext uri="{9D8B030D-6E8A-4147-A177-3AD203B41FA5}">
                      <a16:colId xmlns:a16="http://schemas.microsoft.com/office/drawing/2014/main" val="2788006374"/>
                    </a:ext>
                  </a:extLst>
                </a:gridCol>
                <a:gridCol w="2476648">
                  <a:extLst>
                    <a:ext uri="{9D8B030D-6E8A-4147-A177-3AD203B41FA5}">
                      <a16:colId xmlns:a16="http://schemas.microsoft.com/office/drawing/2014/main" val="2207205267"/>
                    </a:ext>
                  </a:extLst>
                </a:gridCol>
              </a:tblGrid>
              <a:tr h="404126">
                <a:tc>
                  <a:txBody>
                    <a:bodyPr/>
                    <a:lstStyle/>
                    <a:p>
                      <a:pPr algn="ctr"/>
                      <a:r>
                        <a:rPr kumimoji="1" lang="ja-JP" altLang="en-US" sz="2800" dirty="0" smtClean="0">
                          <a:latin typeface="ＭＳ Ｐゴシック" panose="020B0600070205080204" pitchFamily="50" charset="-128"/>
                          <a:ea typeface="ＭＳ Ｐゴシック" panose="020B0600070205080204" pitchFamily="50" charset="-128"/>
                        </a:rPr>
                        <a:t>プロジェクト名</a:t>
                      </a:r>
                      <a:endParaRPr kumimoji="1" lang="ja-JP" altLang="en-US" sz="2800" dirty="0">
                        <a:latin typeface="ＭＳ Ｐゴシック" panose="020B0600070205080204" pitchFamily="50" charset="-128"/>
                        <a:ea typeface="ＭＳ Ｐゴシック" panose="020B0600070205080204" pitchFamily="50" charset="-128"/>
                      </a:endParaRPr>
                    </a:p>
                  </a:txBody>
                  <a:tcPr>
                    <a:solidFill>
                      <a:schemeClr val="bg2"/>
                    </a:solidFill>
                  </a:tcPr>
                </a:tc>
                <a:tc>
                  <a:txBody>
                    <a:bodyPr/>
                    <a:lstStyle/>
                    <a:p>
                      <a:pPr algn="ctr"/>
                      <a:r>
                        <a:rPr kumimoji="1" lang="ja-JP" altLang="en-US" sz="2800" dirty="0" smtClean="0">
                          <a:latin typeface="ＭＳ Ｐゴシック" panose="020B0600070205080204" pitchFamily="50" charset="-128"/>
                          <a:ea typeface="ＭＳ Ｐゴシック" panose="020B0600070205080204" pitchFamily="50" charset="-128"/>
                        </a:rPr>
                        <a:t>言語</a:t>
                      </a:r>
                      <a:endParaRPr kumimoji="1" lang="ja-JP" altLang="en-US" sz="2800" dirty="0">
                        <a:latin typeface="ＭＳ Ｐゴシック" panose="020B0600070205080204" pitchFamily="50" charset="-128"/>
                        <a:ea typeface="ＭＳ Ｐゴシック" panose="020B0600070205080204" pitchFamily="50" charset="-128"/>
                      </a:endParaRPr>
                    </a:p>
                  </a:txBody>
                  <a:tcPr>
                    <a:solidFill>
                      <a:schemeClr val="bg2"/>
                    </a:solidFill>
                  </a:tcPr>
                </a:tc>
                <a:tc>
                  <a:txBody>
                    <a:bodyPr/>
                    <a:lstStyle/>
                    <a:p>
                      <a:pPr algn="ctr"/>
                      <a:r>
                        <a:rPr kumimoji="1" lang="ja-JP" altLang="en-US" sz="2800" dirty="0" smtClean="0">
                          <a:latin typeface="ＭＳ Ｐゴシック" panose="020B0600070205080204" pitchFamily="50" charset="-128"/>
                          <a:ea typeface="ＭＳ Ｐゴシック" panose="020B0600070205080204" pitchFamily="50" charset="-128"/>
                        </a:rPr>
                        <a:t>サイズ</a:t>
                      </a:r>
                      <a:endParaRPr kumimoji="1" lang="ja-JP" altLang="en-US" sz="2800" dirty="0">
                        <a:latin typeface="ＭＳ Ｐゴシック" panose="020B0600070205080204" pitchFamily="50" charset="-128"/>
                        <a:ea typeface="ＭＳ Ｐゴシック" panose="020B0600070205080204" pitchFamily="50" charset="-128"/>
                      </a:endParaRPr>
                    </a:p>
                  </a:txBody>
                  <a:tcPr>
                    <a:solidFill>
                      <a:schemeClr val="bg2"/>
                    </a:solidFill>
                  </a:tcPr>
                </a:tc>
                <a:tc>
                  <a:txBody>
                    <a:bodyPr/>
                    <a:lstStyle/>
                    <a:p>
                      <a:pPr algn="ctr"/>
                      <a:r>
                        <a:rPr kumimoji="1" lang="ja-JP" altLang="en-US" sz="2800" dirty="0" smtClean="0">
                          <a:latin typeface="ＭＳ Ｐゴシック" panose="020B0600070205080204" pitchFamily="50" charset="-128"/>
                          <a:ea typeface="ＭＳ Ｐゴシック" panose="020B0600070205080204" pitchFamily="50" charset="-128"/>
                        </a:rPr>
                        <a:t>バージョン</a:t>
                      </a:r>
                      <a:endParaRPr kumimoji="1" lang="ja-JP" altLang="en-US" sz="2800" dirty="0">
                        <a:latin typeface="ＭＳ Ｐゴシック" panose="020B0600070205080204" pitchFamily="50" charset="-128"/>
                        <a:ea typeface="ＭＳ Ｐゴシック" panose="020B0600070205080204" pitchFamily="50" charset="-128"/>
                      </a:endParaRPr>
                    </a:p>
                  </a:txBody>
                  <a:tcPr>
                    <a:solidFill>
                      <a:schemeClr val="bg2"/>
                    </a:solidFill>
                  </a:tcPr>
                </a:tc>
                <a:tc>
                  <a:txBody>
                    <a:bodyPr/>
                    <a:lstStyle/>
                    <a:p>
                      <a:pPr algn="ctr"/>
                      <a:r>
                        <a:rPr kumimoji="1" lang="ja-JP" altLang="en-US" sz="2400" dirty="0" smtClean="0">
                          <a:latin typeface="ＭＳ Ｐゴシック" panose="020B0600070205080204" pitchFamily="50" charset="-128"/>
                          <a:ea typeface="ＭＳ Ｐゴシック" panose="020B0600070205080204" pitchFamily="50" charset="-128"/>
                        </a:rPr>
                        <a:t>テストファイル数</a:t>
                      </a:r>
                      <a:endParaRPr kumimoji="1" lang="ja-JP" altLang="en-US" sz="2400" dirty="0">
                        <a:latin typeface="ＭＳ Ｐゴシック" panose="020B0600070205080204" pitchFamily="50" charset="-128"/>
                        <a:ea typeface="ＭＳ Ｐゴシック" panose="020B0600070205080204" pitchFamily="50" charset="-128"/>
                      </a:endParaRPr>
                    </a:p>
                  </a:txBody>
                  <a:tcPr>
                    <a:solidFill>
                      <a:schemeClr val="bg2"/>
                    </a:solidFill>
                  </a:tcPr>
                </a:tc>
                <a:extLst>
                  <a:ext uri="{0D108BD9-81ED-4DB2-BD59-A6C34878D82A}">
                    <a16:rowId xmlns:a16="http://schemas.microsoft.com/office/drawing/2014/main" val="1861295854"/>
                  </a:ext>
                </a:extLst>
              </a:tr>
              <a:tr h="404126">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Apache maven</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java</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b="0" i="0" kern="1200" dirty="0" smtClean="0">
                          <a:solidFill>
                            <a:schemeClr val="tx1"/>
                          </a:solidFill>
                          <a:effectLst/>
                          <a:latin typeface="ＭＳ Ｐゴシック" panose="020B0600070205080204" pitchFamily="50" charset="-128"/>
                          <a:ea typeface="ＭＳ Ｐゴシック" panose="020B0600070205080204" pitchFamily="50" charset="-128"/>
                          <a:cs typeface="+mn-cs"/>
                        </a:rPr>
                        <a:t>35257LOC</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3.6.0</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sz="2800" dirty="0" smtClean="0">
                          <a:latin typeface="ＭＳ Ｐゴシック" panose="020B0600070205080204" pitchFamily="50" charset="-128"/>
                          <a:ea typeface="ＭＳ Ｐゴシック" panose="020B0600070205080204" pitchFamily="50" charset="-128"/>
                        </a:rPr>
                        <a:t>137</a:t>
                      </a:r>
                      <a:endParaRPr kumimoji="1" lang="ja-JP" altLang="en-US" sz="2800"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464568002"/>
                  </a:ext>
                </a:extLst>
              </a:tr>
              <a:tr h="404126">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Apache </a:t>
                      </a:r>
                      <a:r>
                        <a:rPr kumimoji="1" lang="en-US" altLang="ja-JP" sz="2800" dirty="0" err="1" smtClean="0">
                          <a:latin typeface="ＭＳ Ｐゴシック" panose="020B0600070205080204" pitchFamily="50" charset="-128"/>
                          <a:ea typeface="ＭＳ Ｐゴシック" panose="020B0600070205080204" pitchFamily="50" charset="-128"/>
                        </a:rPr>
                        <a:t>kafka</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java</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b="0" i="0" kern="1200" dirty="0" smtClean="0">
                          <a:solidFill>
                            <a:schemeClr val="tx1"/>
                          </a:solidFill>
                          <a:effectLst/>
                          <a:latin typeface="ＭＳ Ｐゴシック" panose="020B0600070205080204" pitchFamily="50" charset="-128"/>
                          <a:ea typeface="ＭＳ Ｐゴシック" panose="020B0600070205080204" pitchFamily="50" charset="-128"/>
                          <a:cs typeface="+mn-cs"/>
                        </a:rPr>
                        <a:t>85591LOC</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b="0" i="0" kern="1200" dirty="0" smtClean="0">
                          <a:solidFill>
                            <a:schemeClr val="tx1"/>
                          </a:solidFill>
                          <a:effectLst/>
                          <a:latin typeface="ＭＳ Ｐゴシック" panose="020B0600070205080204" pitchFamily="50" charset="-128"/>
                          <a:ea typeface="ＭＳ Ｐゴシック" panose="020B0600070205080204" pitchFamily="50" charset="-128"/>
                          <a:cs typeface="+mn-cs"/>
                        </a:rPr>
                        <a:t>2.3.0</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sz="2800" dirty="0" smtClean="0">
                          <a:latin typeface="ＭＳ Ｐゴシック" panose="020B0600070205080204" pitchFamily="50" charset="-128"/>
                          <a:ea typeface="ＭＳ Ｐゴシック" panose="020B0600070205080204" pitchFamily="50" charset="-128"/>
                        </a:rPr>
                        <a:t>456</a:t>
                      </a:r>
                      <a:endParaRPr kumimoji="1" lang="ja-JP" altLang="en-US" sz="2800"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3987397720"/>
                  </a:ext>
                </a:extLst>
              </a:tr>
              <a:tr h="404126">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Apache </a:t>
                      </a:r>
                      <a:r>
                        <a:rPr kumimoji="1" lang="en-US" altLang="ja-JP" sz="2800" dirty="0" err="1" smtClean="0">
                          <a:latin typeface="ＭＳ Ｐゴシック" panose="020B0600070205080204" pitchFamily="50" charset="-128"/>
                          <a:ea typeface="ＭＳ Ｐゴシック" panose="020B0600070205080204" pitchFamily="50" charset="-128"/>
                        </a:rPr>
                        <a:t>kylin</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java</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b="0" i="0" kern="1200" dirty="0" smtClean="0">
                          <a:solidFill>
                            <a:schemeClr val="tx1"/>
                          </a:solidFill>
                          <a:effectLst/>
                          <a:latin typeface="ＭＳ Ｐゴシック" panose="020B0600070205080204" pitchFamily="50" charset="-128"/>
                          <a:ea typeface="ＭＳ Ｐゴシック" panose="020B0600070205080204" pitchFamily="50" charset="-128"/>
                          <a:cs typeface="+mn-cs"/>
                        </a:rPr>
                        <a:t>603603LOC</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b="0" i="0" kern="1200" dirty="0" smtClean="0">
                          <a:solidFill>
                            <a:schemeClr val="tx1"/>
                          </a:solidFill>
                          <a:effectLst/>
                          <a:latin typeface="ＭＳ Ｐゴシック" panose="020B0600070205080204" pitchFamily="50" charset="-128"/>
                          <a:ea typeface="ＭＳ Ｐゴシック" panose="020B0600070205080204" pitchFamily="50" charset="-128"/>
                          <a:cs typeface="+mn-cs"/>
                        </a:rPr>
                        <a:t>2.6.3</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en-US" altLang="ja-JP" sz="2800" dirty="0" smtClean="0">
                          <a:latin typeface="ＭＳ Ｐゴシック" panose="020B0600070205080204" pitchFamily="50" charset="-128"/>
                          <a:ea typeface="ＭＳ Ｐゴシック" panose="020B0600070205080204" pitchFamily="50" charset="-128"/>
                        </a:rPr>
                        <a:t>214</a:t>
                      </a:r>
                      <a:endParaRPr kumimoji="1" lang="ja-JP" altLang="en-US" sz="2800" dirty="0" smtClean="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1895158591"/>
                  </a:ext>
                </a:extLst>
              </a:tr>
            </a:tbl>
          </a:graphicData>
        </a:graphic>
      </p:graphicFrame>
    </p:spTree>
    <p:extLst>
      <p:ext uri="{BB962C8B-B14F-4D97-AF65-F5344CB8AC3E}">
        <p14:creationId xmlns:p14="http://schemas.microsoft.com/office/powerpoint/2010/main" val="149360480"/>
      </p:ext>
    </p:extLst>
  </p:cSld>
  <p:clrMapOvr>
    <a:masterClrMapping/>
  </p:clrMapOvr>
  <mc:AlternateContent xmlns:mc="http://schemas.openxmlformats.org/markup-compatibility/2006" xmlns:p14="http://schemas.microsoft.com/office/powerpoint/2010/main">
    <mc:Choice Requires="p14">
      <p:transition spd="slow" p14:dur="2000" advTm="176"/>
    </mc:Choice>
    <mc:Fallback xmlns="">
      <p:transition spd="slow" advTm="176"/>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背景</a:t>
            </a:r>
            <a:endParaRPr kumimoji="1" lang="ja-JP" altLang="en-US" dirty="0"/>
          </a:p>
        </p:txBody>
      </p:sp>
      <p:sp>
        <p:nvSpPr>
          <p:cNvPr id="3" name="コンテンツ プレースホルダー 2"/>
          <p:cNvSpPr>
            <a:spLocks noGrp="1"/>
          </p:cNvSpPr>
          <p:nvPr>
            <p:ph idx="1"/>
          </p:nvPr>
        </p:nvSpPr>
        <p:spPr>
          <a:xfrm>
            <a:off x="651963" y="1332869"/>
            <a:ext cx="10966450" cy="4029866"/>
          </a:xfrm>
        </p:spPr>
        <p:txBody>
          <a:bodyPr>
            <a:normAutofit/>
          </a:bodyPr>
          <a:lstStyle/>
          <a:p>
            <a:pPr>
              <a:buClr>
                <a:schemeClr val="tx2"/>
              </a:buClr>
              <a:buFont typeface="Wingdings" panose="05000000000000000000" pitchFamily="2" charset="2"/>
              <a:buChar char="l"/>
            </a:pPr>
            <a:r>
              <a:rPr lang="ja-JP" altLang="en-US" dirty="0" smtClean="0"/>
              <a:t>ソフトウェアに求められる要件が高度化・多様化する一方で，ユーザ</a:t>
            </a:r>
            <a:r>
              <a:rPr lang="en-US" altLang="ja-JP" dirty="0" smtClean="0"/>
              <a:t/>
            </a:r>
            <a:br>
              <a:rPr lang="en-US" altLang="ja-JP" dirty="0" smtClean="0"/>
            </a:br>
            <a:r>
              <a:rPr lang="ja-JP" altLang="en-US" dirty="0" smtClean="0"/>
              <a:t>からはソフトウェアの品質確保やコスト削減に対する要求も増している</a:t>
            </a:r>
            <a:endParaRPr lang="en-US" altLang="ja-JP" dirty="0" smtClean="0"/>
          </a:p>
          <a:p>
            <a:pPr>
              <a:buClr>
                <a:schemeClr val="tx2"/>
              </a:buClr>
              <a:buFont typeface="Wingdings" panose="05000000000000000000" pitchFamily="2" charset="2"/>
              <a:buChar char="l"/>
            </a:pPr>
            <a:endParaRPr kumimoji="1" lang="en-US" altLang="ja-JP" sz="1050" dirty="0"/>
          </a:p>
          <a:p>
            <a:pPr>
              <a:buClr>
                <a:schemeClr val="tx2"/>
              </a:buClr>
              <a:buFont typeface="Wingdings" panose="05000000000000000000" pitchFamily="2" charset="2"/>
              <a:buChar char="l"/>
            </a:pPr>
            <a:r>
              <a:rPr lang="ja-JP" altLang="en-US" dirty="0" smtClean="0"/>
              <a:t>ソフトウェアテストは開発全体のコストに占める割合が大きく，品質確保の要である</a:t>
            </a:r>
            <a:endParaRPr lang="en-US" altLang="ja-JP" sz="300" dirty="0" smtClean="0"/>
          </a:p>
          <a:p>
            <a:pPr lvl="1">
              <a:buClr>
                <a:schemeClr val="tx2"/>
              </a:buClr>
              <a:buFont typeface="Wingdings" panose="05000000000000000000" pitchFamily="2" charset="2"/>
              <a:buChar char="Ø"/>
            </a:pPr>
            <a:r>
              <a:rPr lang="ja-JP" altLang="en-US" dirty="0" smtClean="0"/>
              <a:t>現状ではテスト作成作業の大部分が人手で行われており，多くのテストを作成しようとするとそれに比例してコストも増加してしまう</a:t>
            </a:r>
            <a:endParaRPr lang="en-US" altLang="ja-JP" dirty="0" smtClean="0"/>
          </a:p>
          <a:p>
            <a:pPr marL="457200" lvl="1" indent="0">
              <a:buNone/>
            </a:pPr>
            <a:endParaRPr kumimoji="1" lang="ja-JP" altLang="en-US" dirty="0"/>
          </a:p>
        </p:txBody>
      </p:sp>
      <p:sp>
        <p:nvSpPr>
          <p:cNvPr id="6" name="角丸四角形 5"/>
          <p:cNvSpPr/>
          <p:nvPr/>
        </p:nvSpPr>
        <p:spPr>
          <a:xfrm>
            <a:off x="838200" y="5232025"/>
            <a:ext cx="10593977" cy="1207604"/>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r>
              <a:rPr lang="ja-JP" altLang="en-US" sz="3200" dirty="0" smtClean="0">
                <a:latin typeface="ＭＳ Ｐゴシック" panose="020B0600070205080204" pitchFamily="50" charset="-128"/>
                <a:ea typeface="ＭＳ Ｐゴシック" panose="020B0600070205080204" pitchFamily="50" charset="-128"/>
              </a:rPr>
              <a:t>ソフトウェアの品質を確保しつつコスト削減を達成するため</a:t>
            </a:r>
            <a:r>
              <a:rPr lang="ja-JP" altLang="en-US" sz="3200" dirty="0" smtClean="0">
                <a:latin typeface="ＭＳ Ｐゴシック" panose="020B0600070205080204" pitchFamily="50" charset="-128"/>
                <a:ea typeface="ＭＳ Ｐゴシック" panose="020B0600070205080204" pitchFamily="50" charset="-128"/>
              </a:rPr>
              <a:t>に</a:t>
            </a:r>
            <a:r>
              <a:rPr lang="ja-JP" altLang="en-US" sz="3200" dirty="0">
                <a:latin typeface="ＭＳ Ｐゴシック" panose="020B0600070205080204" pitchFamily="50" charset="-128"/>
                <a:ea typeface="ＭＳ Ｐゴシック" panose="020B0600070205080204" pitchFamily="50" charset="-128"/>
              </a:rPr>
              <a:t>様々</a:t>
            </a:r>
            <a:r>
              <a:rPr lang="ja-JP" altLang="en-US" sz="3200" dirty="0" smtClean="0">
                <a:latin typeface="ＭＳ Ｐゴシック" panose="020B0600070205080204" pitchFamily="50" charset="-128"/>
                <a:ea typeface="ＭＳ Ｐゴシック" panose="020B0600070205080204" pitchFamily="50" charset="-128"/>
              </a:rPr>
              <a:t>な</a:t>
            </a:r>
            <a:r>
              <a:rPr kumimoji="1" lang="ja-JP" altLang="en-US" sz="3200" dirty="0" smtClean="0">
                <a:solidFill>
                  <a:srgbClr val="FF0000"/>
                </a:solidFill>
                <a:latin typeface="ＭＳ Ｐゴシック" panose="020B0600070205080204" pitchFamily="50" charset="-128"/>
                <a:ea typeface="ＭＳ Ｐゴシック" panose="020B0600070205080204" pitchFamily="50" charset="-128"/>
              </a:rPr>
              <a:t>テストコード</a:t>
            </a:r>
            <a:r>
              <a:rPr kumimoji="1" lang="ja-JP" altLang="en-US" sz="3200" dirty="0" smtClean="0">
                <a:solidFill>
                  <a:srgbClr val="FF0000"/>
                </a:solidFill>
                <a:latin typeface="ＭＳ Ｐゴシック" panose="020B0600070205080204" pitchFamily="50" charset="-128"/>
                <a:ea typeface="ＭＳ Ｐゴシック" panose="020B0600070205080204" pitchFamily="50" charset="-128"/>
              </a:rPr>
              <a:t>自動生成</a:t>
            </a:r>
            <a:r>
              <a:rPr kumimoji="1" lang="ja-JP" altLang="en-US" sz="3200" dirty="0" smtClean="0">
                <a:solidFill>
                  <a:srgbClr val="FF0000"/>
                </a:solidFill>
                <a:latin typeface="ＭＳ Ｐゴシック" panose="020B0600070205080204" pitchFamily="50" charset="-128"/>
                <a:ea typeface="ＭＳ Ｐゴシック" panose="020B0600070205080204" pitchFamily="50" charset="-128"/>
              </a:rPr>
              <a:t>ツール</a:t>
            </a:r>
            <a:r>
              <a:rPr kumimoji="1" lang="ja-JP" altLang="en-US" sz="3200" dirty="0" smtClean="0">
                <a:solidFill>
                  <a:schemeClr val="tx1"/>
                </a:solidFill>
                <a:latin typeface="ＭＳ Ｐゴシック" panose="020B0600070205080204" pitchFamily="50" charset="-128"/>
                <a:ea typeface="ＭＳ Ｐゴシック" panose="020B0600070205080204" pitchFamily="50" charset="-128"/>
              </a:rPr>
              <a:t>が提案されている</a:t>
            </a:r>
            <a:endParaRPr kumimoji="1" lang="ja-JP" altLang="en-US" sz="3200" dirty="0">
              <a:solidFill>
                <a:schemeClr val="tx1"/>
              </a:solidFill>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2</a:t>
            </a:fld>
            <a:endParaRPr kumimoji="1" lang="ja-JP" altLang="en-US" dirty="0"/>
          </a:p>
        </p:txBody>
      </p:sp>
      <p:sp>
        <p:nvSpPr>
          <p:cNvPr id="8" name="フローチャート: 組合せ 7"/>
          <p:cNvSpPr/>
          <p:nvPr/>
        </p:nvSpPr>
        <p:spPr>
          <a:xfrm>
            <a:off x="4724400" y="4538699"/>
            <a:ext cx="2743200" cy="411480"/>
          </a:xfrm>
          <a:prstGeom prst="flowChartMerg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4282615492"/>
      </p:ext>
    </p:extLst>
  </p:cSld>
  <p:clrMapOvr>
    <a:masterClrMapping/>
  </p:clrMapOvr>
  <mc:AlternateContent xmlns:mc="http://schemas.openxmlformats.org/markup-compatibility/2006" xmlns:p14="http://schemas.microsoft.com/office/powerpoint/2010/main">
    <mc:Choice Requires="p14">
      <p:transition spd="slow" p14:dur="2000" advTm="490"/>
    </mc:Choice>
    <mc:Fallback xmlns="">
      <p:transition spd="slow" advTm="49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調査対象の</a:t>
            </a:r>
            <a:r>
              <a:rPr lang="en-US" altLang="ja-JP" dirty="0"/>
              <a:t>Java</a:t>
            </a:r>
            <a:r>
              <a:rPr lang="ja-JP" altLang="en-US" dirty="0" smtClean="0"/>
              <a:t>プロジェクトの概要</a:t>
            </a:r>
            <a:r>
              <a:rPr lang="en-US" altLang="ja-JP" dirty="0" smtClean="0"/>
              <a:t>2</a:t>
            </a:r>
            <a:endParaRPr kumimoji="1" lang="ja-JP" altLang="en-US" dirty="0"/>
          </a:p>
        </p:txBody>
      </p:sp>
      <p:sp>
        <p:nvSpPr>
          <p:cNvPr id="3" name="コンテンツ プレースホルダー 2"/>
          <p:cNvSpPr>
            <a:spLocks noGrp="1"/>
          </p:cNvSpPr>
          <p:nvPr>
            <p:ph idx="1"/>
          </p:nvPr>
        </p:nvSpPr>
        <p:spPr>
          <a:xfrm>
            <a:off x="838200" y="1519239"/>
            <a:ext cx="10515600" cy="1289050"/>
          </a:xfrm>
        </p:spPr>
        <p:txBody>
          <a:bodyPr/>
          <a:lstStyle/>
          <a:p>
            <a:r>
              <a:rPr kumimoji="1" lang="en-US" altLang="ja-JP" dirty="0" smtClean="0"/>
              <a:t>OSS</a:t>
            </a:r>
            <a:r>
              <a:rPr kumimoji="1" lang="ja-JP" altLang="en-US" dirty="0" smtClean="0"/>
              <a:t>上に存在する有名プロジェクト</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20</a:t>
            </a:fld>
            <a:endParaRPr kumimoji="1" lang="ja-JP" altLang="en-US" dirty="0"/>
          </a:p>
        </p:txBody>
      </p:sp>
      <p:graphicFrame>
        <p:nvGraphicFramePr>
          <p:cNvPr id="6" name="表 5"/>
          <p:cNvGraphicFramePr>
            <a:graphicFrameLocks noGrp="1"/>
          </p:cNvGraphicFramePr>
          <p:nvPr>
            <p:extLst>
              <p:ext uri="{D42A27DB-BD31-4B8C-83A1-F6EECF244321}">
                <p14:modId xmlns:p14="http://schemas.microsoft.com/office/powerpoint/2010/main" val="1325532371"/>
              </p:ext>
            </p:extLst>
          </p:nvPr>
        </p:nvGraphicFramePr>
        <p:xfrm>
          <a:off x="581024" y="2644775"/>
          <a:ext cx="11029951" cy="2072640"/>
        </p:xfrm>
        <a:graphic>
          <a:graphicData uri="http://schemas.openxmlformats.org/drawingml/2006/table">
            <a:tbl>
              <a:tblPr firstRow="1" bandRow="1">
                <a:tableStyleId>{5940675A-B579-460E-94D1-54222C63F5DA}</a:tableStyleId>
              </a:tblPr>
              <a:tblGrid>
                <a:gridCol w="2390776">
                  <a:extLst>
                    <a:ext uri="{9D8B030D-6E8A-4147-A177-3AD203B41FA5}">
                      <a16:colId xmlns:a16="http://schemas.microsoft.com/office/drawing/2014/main" val="3672753409"/>
                    </a:ext>
                  </a:extLst>
                </a:gridCol>
                <a:gridCol w="8639175">
                  <a:extLst>
                    <a:ext uri="{9D8B030D-6E8A-4147-A177-3AD203B41FA5}">
                      <a16:colId xmlns:a16="http://schemas.microsoft.com/office/drawing/2014/main" val="2368429482"/>
                    </a:ext>
                  </a:extLst>
                </a:gridCol>
              </a:tblGrid>
              <a:tr h="370840">
                <a:tc>
                  <a:txBody>
                    <a:bodyPr/>
                    <a:lstStyle/>
                    <a:p>
                      <a:pPr algn="ctr"/>
                      <a:r>
                        <a:rPr kumimoji="1" lang="ja-JP" altLang="en-US" sz="2800" dirty="0" smtClean="0">
                          <a:latin typeface="ＭＳ Ｐゴシック" panose="020B0600070205080204" pitchFamily="50" charset="-128"/>
                          <a:ea typeface="ＭＳ Ｐゴシック" panose="020B0600070205080204" pitchFamily="50" charset="-128"/>
                        </a:rPr>
                        <a:t>プロジェクト名</a:t>
                      </a:r>
                      <a:endParaRPr kumimoji="1" lang="ja-JP" altLang="en-US" sz="2800" dirty="0">
                        <a:latin typeface="ＭＳ Ｐゴシック" panose="020B0600070205080204" pitchFamily="50" charset="-128"/>
                        <a:ea typeface="ＭＳ Ｐゴシック" panose="020B0600070205080204" pitchFamily="50" charset="-128"/>
                      </a:endParaRPr>
                    </a:p>
                  </a:txBody>
                  <a:tcPr>
                    <a:solidFill>
                      <a:schemeClr val="bg2"/>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800" dirty="0" smtClean="0">
                          <a:latin typeface="ＭＳ Ｐゴシック" panose="020B0600070205080204" pitchFamily="50" charset="-128"/>
                          <a:ea typeface="ＭＳ Ｐゴシック" panose="020B0600070205080204" pitchFamily="50" charset="-128"/>
                        </a:rPr>
                        <a:t>概要</a:t>
                      </a:r>
                    </a:p>
                  </a:txBody>
                  <a:tcPr>
                    <a:solidFill>
                      <a:schemeClr val="bg2"/>
                    </a:solidFill>
                  </a:tcPr>
                </a:tc>
                <a:extLst>
                  <a:ext uri="{0D108BD9-81ED-4DB2-BD59-A6C34878D82A}">
                    <a16:rowId xmlns:a16="http://schemas.microsoft.com/office/drawing/2014/main" val="2382546610"/>
                  </a:ext>
                </a:extLst>
              </a:tr>
              <a:tr h="370840">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Apache maven</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2800" dirty="0" smtClean="0">
                          <a:latin typeface="ＭＳ Ｐゴシック" panose="020B0600070205080204" pitchFamily="50" charset="-128"/>
                          <a:ea typeface="ＭＳ Ｐゴシック" panose="020B0600070205080204" pitchFamily="50" charset="-128"/>
                        </a:rPr>
                        <a:t>Java</a:t>
                      </a:r>
                      <a:r>
                        <a:rPr kumimoji="1" lang="ja-JP" altLang="en-US" sz="2800" dirty="0" smtClean="0">
                          <a:latin typeface="ＭＳ Ｐゴシック" panose="020B0600070205080204" pitchFamily="50" charset="-128"/>
                          <a:ea typeface="ＭＳ Ｐゴシック" panose="020B0600070205080204" pitchFamily="50" charset="-128"/>
                        </a:rPr>
                        <a:t>用のプロジェクト管理ツール</a:t>
                      </a:r>
                    </a:p>
                  </a:txBody>
                  <a:tcPr/>
                </a:tc>
                <a:extLst>
                  <a:ext uri="{0D108BD9-81ED-4DB2-BD59-A6C34878D82A}">
                    <a16:rowId xmlns:a16="http://schemas.microsoft.com/office/drawing/2014/main" val="65952522"/>
                  </a:ext>
                </a:extLst>
              </a:tr>
              <a:tr h="370840">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Apache </a:t>
                      </a:r>
                      <a:r>
                        <a:rPr kumimoji="1" lang="en-US" altLang="ja-JP" sz="2800" dirty="0" err="1" smtClean="0">
                          <a:latin typeface="ＭＳ Ｐゴシック" panose="020B0600070205080204" pitchFamily="50" charset="-128"/>
                          <a:ea typeface="ＭＳ Ｐゴシック" panose="020B0600070205080204" pitchFamily="50" charset="-128"/>
                        </a:rPr>
                        <a:t>kafka</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800" dirty="0" smtClean="0">
                          <a:latin typeface="ＭＳ Ｐゴシック" panose="020B0600070205080204" pitchFamily="50" charset="-128"/>
                          <a:ea typeface="ＭＳ Ｐゴシック" panose="020B0600070205080204" pitchFamily="50" charset="-128"/>
                        </a:rPr>
                        <a:t>オープンソースのストーリーミング送受信処理基盤</a:t>
                      </a:r>
                    </a:p>
                  </a:txBody>
                  <a:tcPr/>
                </a:tc>
                <a:extLst>
                  <a:ext uri="{0D108BD9-81ED-4DB2-BD59-A6C34878D82A}">
                    <a16:rowId xmlns:a16="http://schemas.microsoft.com/office/drawing/2014/main" val="432580119"/>
                  </a:ext>
                </a:extLst>
              </a:tr>
              <a:tr h="370840">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Apache </a:t>
                      </a:r>
                      <a:r>
                        <a:rPr kumimoji="1" lang="en-US" altLang="ja-JP" sz="2800" dirty="0" err="1" smtClean="0">
                          <a:latin typeface="ＭＳ Ｐゴシック" panose="020B0600070205080204" pitchFamily="50" charset="-128"/>
                          <a:ea typeface="ＭＳ Ｐゴシック" panose="020B0600070205080204" pitchFamily="50" charset="-128"/>
                        </a:rPr>
                        <a:t>kylin</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800" dirty="0" smtClean="0">
                          <a:latin typeface="ＭＳ Ｐゴシック" panose="020B0600070205080204" pitchFamily="50" charset="-128"/>
                          <a:ea typeface="ＭＳ Ｐゴシック" panose="020B0600070205080204" pitchFamily="50" charset="-128"/>
                        </a:rPr>
                        <a:t>大規模なデータセットをサポートする分散型分析エンジン</a:t>
                      </a:r>
                    </a:p>
                  </a:txBody>
                  <a:tcPr/>
                </a:tc>
                <a:extLst>
                  <a:ext uri="{0D108BD9-81ED-4DB2-BD59-A6C34878D82A}">
                    <a16:rowId xmlns:a16="http://schemas.microsoft.com/office/drawing/2014/main" val="3791379585"/>
                  </a:ext>
                </a:extLst>
              </a:tr>
            </a:tbl>
          </a:graphicData>
        </a:graphic>
      </p:graphicFrame>
    </p:spTree>
    <p:extLst>
      <p:ext uri="{BB962C8B-B14F-4D97-AF65-F5344CB8AC3E}">
        <p14:creationId xmlns:p14="http://schemas.microsoft.com/office/powerpoint/2010/main" val="1053867406"/>
      </p:ext>
    </p:extLst>
  </p:cSld>
  <p:clrMapOvr>
    <a:masterClrMapping/>
  </p:clrMapOvr>
  <mc:AlternateContent xmlns:mc="http://schemas.openxmlformats.org/markup-compatibility/2006" xmlns:p14="http://schemas.microsoft.com/office/powerpoint/2010/main">
    <mc:Choice Requires="p14">
      <p:transition spd="slow" p14:dur="2000" advTm="197"/>
    </mc:Choice>
    <mc:Fallback xmlns="">
      <p:transition spd="slow" advTm="197"/>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テストコード再利用パターン</a:t>
            </a:r>
            <a:r>
              <a:rPr kumimoji="1" lang="en-US" altLang="ja-JP" dirty="0" smtClean="0"/>
              <a:t>1</a:t>
            </a:r>
            <a:endParaRPr kumimoji="1" lang="ja-JP" altLang="en-US" dirty="0"/>
          </a:p>
        </p:txBody>
      </p:sp>
      <p:sp>
        <p:nvSpPr>
          <p:cNvPr id="3" name="コンテンツ プレースホルダー 2"/>
          <p:cNvSpPr>
            <a:spLocks noGrp="1"/>
          </p:cNvSpPr>
          <p:nvPr>
            <p:ph idx="1"/>
          </p:nvPr>
        </p:nvSpPr>
        <p:spPr>
          <a:xfrm>
            <a:off x="825665" y="1592433"/>
            <a:ext cx="10515600" cy="750661"/>
          </a:xfrm>
        </p:spPr>
        <p:txBody>
          <a:bodyPr/>
          <a:lstStyle/>
          <a:p>
            <a:r>
              <a:rPr kumimoji="1" lang="en-US" altLang="ja-JP" dirty="0" smtClean="0"/>
              <a:t>type2</a:t>
            </a:r>
            <a:r>
              <a:rPr lang="ja-JP" altLang="en-US" dirty="0"/>
              <a:t> </a:t>
            </a:r>
            <a:r>
              <a:rPr lang="ja-JP" altLang="en-US" dirty="0" smtClean="0"/>
              <a:t>テストコード</a:t>
            </a:r>
            <a:r>
              <a:rPr lang="ja-JP" altLang="en-US" dirty="0"/>
              <a:t>ペア</a:t>
            </a:r>
            <a:endParaRPr kumimoji="1" lang="ja-JP" altLang="en-US" dirty="0"/>
          </a:p>
        </p:txBody>
      </p:sp>
      <p:sp>
        <p:nvSpPr>
          <p:cNvPr id="4" name="正方形/長方形 3"/>
          <p:cNvSpPr/>
          <p:nvPr/>
        </p:nvSpPr>
        <p:spPr>
          <a:xfrm>
            <a:off x="53521" y="2844469"/>
            <a:ext cx="5885542" cy="193899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testResolve</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Parent</a:t>
            </a:r>
            <a:r>
              <a:rPr lang="en-US" altLang="ja-JP" sz="1200" b="1" dirty="0" smtClean="0">
                <a:solidFill>
                  <a:srgbClr val="FF0000"/>
                </a:solidFill>
                <a:effectLst>
                  <a:outerShdw blurRad="38100" dist="38100" dir="2700000" algn="tl">
                    <a:srgbClr val="000000">
                      <a:alpha val="43137"/>
                    </a:srgbClr>
                  </a:outerShdw>
                </a:effectLst>
                <a:latin typeface="+mn-ea"/>
                <a:ea typeface="+mn-ea"/>
              </a:rPr>
              <a:t> </a:t>
            </a:r>
            <a:r>
              <a:rPr lang="en-US" altLang="ja-JP" sz="1200" dirty="0" err="1" smtClean="0">
                <a:effectLst/>
                <a:latin typeface="Consolas" panose="020B0609020204030204" pitchFamily="49" charset="0"/>
              </a:rPr>
              <a:t>ExistingWithoutRange</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throws</a:t>
            </a:r>
            <a:r>
              <a:rPr lang="en-US" altLang="ja-JP" sz="1200" dirty="0" smtClean="0">
                <a:effectLst/>
              </a:rPr>
              <a:t> </a:t>
            </a:r>
            <a:r>
              <a:rPr lang="en-US" altLang="ja-JP" sz="1200" dirty="0" smtClean="0">
                <a:effectLst/>
                <a:latin typeface="Consolas" panose="020B0609020204030204" pitchFamily="49" charset="0"/>
              </a:rPr>
              <a:t>Exception</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smtClean="0"/>
          </a:p>
          <a:p>
            <a:r>
              <a:rPr lang="en-US" altLang="ja-JP" sz="1200" dirty="0">
                <a:effectLst/>
                <a:latin typeface="Consolas" panose="020B0609020204030204" pitchFamily="49" charset="0"/>
              </a:rPr>
              <a:t> </a:t>
            </a:r>
            <a:r>
              <a:rPr lang="en-US" altLang="ja-JP" sz="1200" dirty="0" smtClean="0">
                <a:effectLst/>
                <a:latin typeface="Consolas" panose="020B0609020204030204" pitchFamily="49" charset="0"/>
              </a:rPr>
              <a:t>   final</a:t>
            </a:r>
            <a:r>
              <a:rPr lang="en-US" altLang="ja-JP" sz="1200" dirty="0" smtClean="0">
                <a:effectLst/>
              </a:rPr>
              <a:t> </a:t>
            </a:r>
            <a:r>
              <a:rPr lang="en-US" altLang="ja-JP" sz="1200" b="1" dirty="0" smtClean="0">
                <a:solidFill>
                  <a:srgbClr val="FF0000"/>
                </a:solidFill>
                <a:effectLst>
                  <a:outerShdw blurRad="38100" dist="38100" dir="2700000" algn="tl">
                    <a:srgbClr val="000000">
                      <a:alpha val="43137"/>
                    </a:srgbClr>
                  </a:outerShdw>
                </a:effectLst>
                <a:latin typeface="+mn-ea"/>
                <a:ea typeface="+mn-ea"/>
              </a:rPr>
              <a:t>Parent</a:t>
            </a:r>
            <a:r>
              <a:rPr lang="en-US" altLang="ja-JP" sz="1200" dirty="0" smtClean="0">
                <a:effectLst/>
              </a:rPr>
              <a:t> </a:t>
            </a:r>
            <a:r>
              <a:rPr lang="en-US" altLang="ja-JP" sz="1200" b="1" dirty="0" err="1">
                <a:solidFill>
                  <a:srgbClr val="FF0000"/>
                </a:solidFill>
                <a:effectLst>
                  <a:outerShdw blurRad="38100" dist="38100" dir="2700000" algn="tl">
                    <a:srgbClr val="000000">
                      <a:alpha val="43137"/>
                    </a:srgbClr>
                  </a:outerShdw>
                </a:effectLst>
                <a:latin typeface="+mn-ea"/>
              </a:rPr>
              <a:t>p</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arent</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new</a:t>
            </a:r>
            <a:r>
              <a:rPr lang="en-US" altLang="ja-JP" sz="1200" dirty="0" smtClean="0">
                <a:effectLst/>
              </a:rPr>
              <a:t> </a:t>
            </a:r>
            <a:r>
              <a:rPr lang="en-US" altLang="ja-JP" sz="1200" b="1" dirty="0" smtClean="0">
                <a:solidFill>
                  <a:srgbClr val="FF0000"/>
                </a:solidFill>
                <a:effectLst>
                  <a:outerShdw blurRad="38100" dist="38100" dir="2700000" algn="tl">
                    <a:srgbClr val="000000">
                      <a:alpha val="43137"/>
                    </a:srgbClr>
                  </a:outerShdw>
                </a:effectLst>
                <a:latin typeface="+mn-ea"/>
                <a:ea typeface="+mn-ea"/>
              </a:rPr>
              <a:t>Parent </a:t>
            </a:r>
            <a:r>
              <a:rPr lang="en-US" altLang="ja-JP" sz="1200" dirty="0" smtClean="0">
                <a:effectLst/>
                <a:latin typeface="Consolas" panose="020B0609020204030204" pitchFamily="49" charset="0"/>
              </a:rPr>
              <a:t>();</a:t>
            </a:r>
            <a:endParaRPr lang="en-US" altLang="ja-JP" sz="1200" dirty="0"/>
          </a:p>
          <a:p>
            <a:r>
              <a:rPr lang="en-US" altLang="ja-JP" sz="1200" b="1" dirty="0" smtClean="0">
                <a:solidFill>
                  <a:srgbClr val="FF0000"/>
                </a:solidFill>
                <a:effectLst>
                  <a:outerShdw blurRad="38100" dist="38100" dir="2700000" algn="tl">
                    <a:srgbClr val="000000">
                      <a:alpha val="43137"/>
                    </a:srgbClr>
                  </a:outerShdw>
                </a:effectLst>
                <a:latin typeface="+mn-ea"/>
              </a:rPr>
              <a:t>       </a:t>
            </a:r>
            <a:r>
              <a:rPr lang="en-US" altLang="ja-JP" sz="1200" b="1" dirty="0" err="1" smtClean="0">
                <a:solidFill>
                  <a:srgbClr val="FF0000"/>
                </a:solidFill>
                <a:effectLst>
                  <a:outerShdw blurRad="38100" dist="38100" dir="2700000" algn="tl">
                    <a:srgbClr val="000000">
                      <a:alpha val="43137"/>
                    </a:srgbClr>
                  </a:outerShdw>
                </a:effectLst>
                <a:latin typeface="+mn-ea"/>
              </a:rPr>
              <a:t>p</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arent</a:t>
            </a:r>
            <a:r>
              <a:rPr lang="en-US" altLang="ja-JP" sz="1200" dirty="0" err="1" smtClean="0">
                <a:effectLst/>
                <a:latin typeface="Consolas" panose="020B0609020204030204" pitchFamily="49" charset="0"/>
              </a:rPr>
              <a:t>.setGroupId</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org.apache</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r>
              <a:rPr lang="en-US" altLang="ja-JP" sz="1200" b="1" dirty="0" smtClean="0">
                <a:solidFill>
                  <a:srgbClr val="FF0000"/>
                </a:solidFill>
                <a:effectLst>
                  <a:outerShdw blurRad="38100" dist="38100" dir="2700000" algn="tl">
                    <a:srgbClr val="000000">
                      <a:alpha val="43137"/>
                    </a:srgbClr>
                  </a:outerShdw>
                </a:effectLst>
                <a:latin typeface="+mn-ea"/>
              </a:rPr>
              <a:t>       p</a:t>
            </a:r>
            <a:r>
              <a:rPr lang="en-US" altLang="ja-JP" sz="1200" b="1" dirty="0" smtClean="0">
                <a:solidFill>
                  <a:srgbClr val="FF0000"/>
                </a:solidFill>
                <a:effectLst>
                  <a:outerShdw blurRad="38100" dist="38100" dir="2700000" algn="tl">
                    <a:srgbClr val="000000">
                      <a:alpha val="43137"/>
                    </a:srgbClr>
                  </a:outerShdw>
                </a:effectLst>
                <a:latin typeface="+mn-ea"/>
                <a:ea typeface="+mn-ea"/>
              </a:rPr>
              <a:t>arent </a:t>
            </a:r>
            <a:r>
              <a:rPr lang="en-US" altLang="ja-JP" sz="1200" dirty="0" err="1" smtClean="0">
                <a:effectLst/>
                <a:latin typeface="Consolas" panose="020B0609020204030204" pitchFamily="49" charset="0"/>
              </a:rPr>
              <a:t>setArtifactId</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"apache"</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r>
              <a:rPr lang="en-US" altLang="ja-JP" sz="1200" b="1" dirty="0" smtClean="0">
                <a:solidFill>
                  <a:srgbClr val="FF0000"/>
                </a:solidFill>
                <a:effectLst>
                  <a:outerShdw blurRad="38100" dist="38100" dir="2700000" algn="tl">
                    <a:srgbClr val="000000">
                      <a:alpha val="43137"/>
                    </a:srgbClr>
                  </a:outerShdw>
                </a:effectLst>
                <a:latin typeface="+mn-ea"/>
              </a:rPr>
              <a:t>       </a:t>
            </a:r>
            <a:r>
              <a:rPr lang="en-US" altLang="ja-JP" sz="1200" b="1" dirty="0" err="1" smtClean="0">
                <a:solidFill>
                  <a:srgbClr val="FF0000"/>
                </a:solidFill>
                <a:effectLst>
                  <a:outerShdw blurRad="38100" dist="38100" dir="2700000" algn="tl">
                    <a:srgbClr val="000000">
                      <a:alpha val="43137"/>
                    </a:srgbClr>
                  </a:outerShdw>
                </a:effectLst>
                <a:latin typeface="+mn-ea"/>
              </a:rPr>
              <a:t>p</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arent</a:t>
            </a:r>
            <a:r>
              <a:rPr lang="en-US" altLang="ja-JP" sz="1200" dirty="0" err="1" smtClean="0">
                <a:effectLst/>
                <a:latin typeface="Consolas" panose="020B0609020204030204" pitchFamily="49" charset="0"/>
              </a:rPr>
              <a:t>.setVersion</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"1"</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assertNotNull</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this.newModelResolver</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resolveModel</a:t>
            </a:r>
            <a:r>
              <a:rPr lang="en-US" altLang="ja-JP" sz="1200" dirty="0" smtClean="0">
                <a:effectLst/>
                <a:latin typeface="Consolas" panose="020B0609020204030204" pitchFamily="49" charset="0"/>
              </a:rPr>
              <a:t>( </a:t>
            </a:r>
            <a:r>
              <a:rPr lang="en-US" altLang="ja-JP" sz="1200" b="1" dirty="0">
                <a:solidFill>
                  <a:srgbClr val="FF0000"/>
                </a:solidFill>
                <a:effectLst>
                  <a:outerShdw blurRad="38100" dist="38100" dir="2700000" algn="tl">
                    <a:srgbClr val="000000">
                      <a:alpha val="43137"/>
                    </a:srgbClr>
                  </a:outerShdw>
                </a:effectLst>
                <a:latin typeface="+mn-ea"/>
              </a:rPr>
              <a:t>p</a:t>
            </a:r>
            <a:r>
              <a:rPr lang="en-US" altLang="ja-JP" sz="1200" b="1" dirty="0" smtClean="0">
                <a:solidFill>
                  <a:srgbClr val="FF0000"/>
                </a:solidFill>
                <a:effectLst>
                  <a:outerShdw blurRad="38100" dist="38100" dir="2700000" algn="tl">
                    <a:srgbClr val="000000">
                      <a:alpha val="43137"/>
                    </a:srgbClr>
                  </a:outerShdw>
                </a:effectLst>
                <a:latin typeface="+mn-ea"/>
                <a:ea typeface="+mn-ea"/>
              </a:rPr>
              <a:t>arent</a:t>
            </a:r>
            <a:r>
              <a:rPr lang="en-US" altLang="ja-JP" sz="1200" dirty="0" smtClean="0">
                <a:effectLst/>
                <a:latin typeface="Consolas" panose="020B0609020204030204" pitchFamily="49" charset="0"/>
              </a:rPr>
              <a:t> ) );</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"1",</a:t>
            </a:r>
            <a:r>
              <a:rPr lang="en-US" altLang="ja-JP" sz="1200" dirty="0" smtClean="0">
                <a:effectLst/>
              </a:rPr>
              <a:t> </a:t>
            </a:r>
            <a:r>
              <a:rPr lang="en-US" altLang="ja-JP" sz="1200" b="1" dirty="0" err="1">
                <a:solidFill>
                  <a:srgbClr val="FF0000"/>
                </a:solidFill>
                <a:effectLst>
                  <a:outerShdw blurRad="38100" dist="38100" dir="2700000" algn="tl">
                    <a:srgbClr val="000000">
                      <a:alpha val="43137"/>
                    </a:srgbClr>
                  </a:outerShdw>
                </a:effectLst>
                <a:latin typeface="+mn-ea"/>
              </a:rPr>
              <a:t>p</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arent</a:t>
            </a:r>
            <a:r>
              <a:rPr lang="en-US" altLang="ja-JP" sz="1200" dirty="0" err="1" smtClean="0">
                <a:effectLst/>
                <a:latin typeface="Consolas" panose="020B0609020204030204" pitchFamily="49" charset="0"/>
              </a:rPr>
              <a:t>.getVersion</a:t>
            </a:r>
            <a:r>
              <a:rPr lang="en-US" altLang="ja-JP" sz="1200" dirty="0" smtClean="0">
                <a:effectLst/>
                <a:latin typeface="Consolas" panose="020B0609020204030204" pitchFamily="49" charset="0"/>
              </a:rPr>
              <a:t>() );</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a:effectLst/>
            </a:endParaRPr>
          </a:p>
        </p:txBody>
      </p:sp>
      <p:sp>
        <p:nvSpPr>
          <p:cNvPr id="5" name="正方形/長方形 4"/>
          <p:cNvSpPr/>
          <p:nvPr/>
        </p:nvSpPr>
        <p:spPr>
          <a:xfrm>
            <a:off x="5939063" y="2844469"/>
            <a:ext cx="6183087" cy="193899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testResolve</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Dependency</a:t>
            </a:r>
            <a:r>
              <a:rPr lang="en-US" altLang="ja-JP" sz="1200" dirty="0" err="1" smtClean="0">
                <a:effectLst/>
                <a:latin typeface="Consolas" panose="020B0609020204030204" pitchFamily="49" charset="0"/>
              </a:rPr>
              <a:t>ExistingWithoutRange</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throws</a:t>
            </a:r>
            <a:r>
              <a:rPr lang="en-US" altLang="ja-JP" sz="1200" dirty="0" smtClean="0">
                <a:effectLst/>
              </a:rPr>
              <a:t> </a:t>
            </a:r>
            <a:r>
              <a:rPr lang="en-US" altLang="ja-JP" sz="1200" dirty="0" smtClean="0">
                <a:effectLst/>
                <a:latin typeface="Consolas" panose="020B0609020204030204" pitchFamily="49" charset="0"/>
              </a:rPr>
              <a:t>Exception</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a:latin typeface="Consolas" panose="020B0609020204030204" pitchFamily="49" charset="0"/>
              </a:rPr>
              <a:t> </a:t>
            </a:r>
            <a:r>
              <a:rPr lang="en-US" altLang="ja-JP" sz="1200" dirty="0" smtClean="0">
                <a:latin typeface="Consolas" panose="020B0609020204030204" pitchFamily="49" charset="0"/>
              </a:rPr>
              <a:t>   </a:t>
            </a:r>
            <a:r>
              <a:rPr lang="en-US" altLang="ja-JP" sz="1200" dirty="0" smtClean="0">
                <a:effectLst/>
                <a:latin typeface="Consolas" panose="020B0609020204030204" pitchFamily="49" charset="0"/>
              </a:rPr>
              <a:t>final</a:t>
            </a:r>
            <a:r>
              <a:rPr lang="en-US" altLang="ja-JP" sz="1200" dirty="0" smtClean="0">
                <a:effectLst/>
              </a:rPr>
              <a:t> </a:t>
            </a:r>
            <a:r>
              <a:rPr lang="en-US" altLang="ja-JP" sz="1200" b="1" dirty="0" smtClean="0">
                <a:solidFill>
                  <a:srgbClr val="0070C0"/>
                </a:solidFill>
                <a:effectLst>
                  <a:outerShdw blurRad="38100" dist="38100" dir="2700000" algn="tl">
                    <a:srgbClr val="000000">
                      <a:alpha val="43137"/>
                    </a:srgbClr>
                  </a:outerShdw>
                </a:effectLst>
                <a:latin typeface="+mn-ea"/>
                <a:ea typeface="+mn-ea"/>
              </a:rPr>
              <a:t>Dependency</a:t>
            </a:r>
            <a:r>
              <a:rPr lang="en-US" altLang="ja-JP" sz="1200" dirty="0" smtClean="0">
                <a:effectLst/>
              </a:rPr>
              <a:t> </a:t>
            </a:r>
            <a:r>
              <a:rPr lang="en-US" altLang="ja-JP" sz="1200" b="1" dirty="0" err="1">
                <a:solidFill>
                  <a:srgbClr val="0070C0"/>
                </a:solidFill>
                <a:effectLst>
                  <a:outerShdw blurRad="38100" dist="38100" dir="2700000" algn="tl">
                    <a:srgbClr val="000000">
                      <a:alpha val="43137"/>
                    </a:srgbClr>
                  </a:outerShdw>
                </a:effectLst>
                <a:latin typeface="+mn-ea"/>
              </a:rPr>
              <a:t>d</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new</a:t>
            </a:r>
            <a:r>
              <a:rPr lang="en-US" altLang="ja-JP" sz="1200" dirty="0" smtClean="0">
                <a:effectLst/>
              </a:rPr>
              <a:t> </a:t>
            </a:r>
            <a:r>
              <a:rPr lang="en-US" altLang="ja-JP" sz="1200" b="1" dirty="0" smtClean="0">
                <a:solidFill>
                  <a:srgbClr val="0070C0"/>
                </a:solidFill>
                <a:effectLst>
                  <a:outerShdw blurRad="38100" dist="38100" dir="2700000" algn="tl">
                    <a:srgbClr val="000000">
                      <a:alpha val="43137"/>
                    </a:srgbClr>
                  </a:outerShdw>
                </a:effectLst>
                <a:latin typeface="+mn-ea"/>
                <a:ea typeface="+mn-ea"/>
              </a:rPr>
              <a:t>Dependency</a:t>
            </a:r>
            <a:r>
              <a:rPr lang="en-US" altLang="ja-JP" sz="1200" dirty="0" smtClean="0">
                <a:effectLst/>
                <a:latin typeface="Consolas" panose="020B0609020204030204" pitchFamily="49" charset="0"/>
              </a:rPr>
              <a:t>();</a:t>
            </a:r>
            <a:endParaRPr lang="en-US" altLang="ja-JP" sz="1200" dirty="0" smtClean="0">
              <a:effectLst/>
            </a:endParaRPr>
          </a:p>
          <a:p>
            <a:r>
              <a:rPr lang="en-US" altLang="ja-JP" sz="1200" b="1" dirty="0" smtClean="0">
                <a:solidFill>
                  <a:srgbClr val="0070C0"/>
                </a:solidFill>
                <a:effectLst>
                  <a:outerShdw blurRad="38100" dist="38100" dir="2700000" algn="tl">
                    <a:srgbClr val="000000">
                      <a:alpha val="43137"/>
                    </a:srgbClr>
                  </a:outerShdw>
                </a:effectLst>
                <a:latin typeface="+mn-ea"/>
              </a:rPr>
              <a:t>       </a:t>
            </a:r>
            <a:r>
              <a:rPr lang="en-US" altLang="ja-JP" sz="1200" b="1" dirty="0" err="1" smtClean="0">
                <a:solidFill>
                  <a:srgbClr val="0070C0"/>
                </a:solidFill>
                <a:effectLst>
                  <a:outerShdw blurRad="38100" dist="38100" dir="2700000" algn="tl">
                    <a:srgbClr val="000000">
                      <a:alpha val="43137"/>
                    </a:srgbClr>
                  </a:outerShdw>
                </a:effectLst>
                <a:latin typeface="+mn-ea"/>
              </a:rPr>
              <a:t>d</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err="1" smtClean="0">
                <a:effectLst/>
                <a:latin typeface="Consolas" panose="020B0609020204030204" pitchFamily="49" charset="0"/>
              </a:rPr>
              <a:t>.setGroupId</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org.apache</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r>
              <a:rPr lang="en-US" altLang="ja-JP" sz="1200" b="1" dirty="0" smtClean="0">
                <a:solidFill>
                  <a:srgbClr val="0070C0"/>
                </a:solidFill>
                <a:effectLst>
                  <a:outerShdw blurRad="38100" dist="38100" dir="2700000" algn="tl">
                    <a:srgbClr val="000000">
                      <a:alpha val="43137"/>
                    </a:srgbClr>
                  </a:outerShdw>
                </a:effectLst>
                <a:latin typeface="+mn-ea"/>
              </a:rPr>
              <a:t>       </a:t>
            </a:r>
            <a:r>
              <a:rPr lang="en-US" altLang="ja-JP" sz="1200" b="1" dirty="0" err="1" smtClean="0">
                <a:solidFill>
                  <a:srgbClr val="0070C0"/>
                </a:solidFill>
                <a:effectLst>
                  <a:outerShdw blurRad="38100" dist="38100" dir="2700000" algn="tl">
                    <a:srgbClr val="000000">
                      <a:alpha val="43137"/>
                    </a:srgbClr>
                  </a:outerShdw>
                </a:effectLst>
                <a:latin typeface="+mn-ea"/>
              </a:rPr>
              <a:t>d</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err="1" smtClean="0">
                <a:effectLst/>
                <a:latin typeface="Consolas" panose="020B0609020204030204" pitchFamily="49" charset="0"/>
              </a:rPr>
              <a:t>.setArtifactId</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"apache"</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r>
              <a:rPr lang="en-US" altLang="ja-JP" sz="1200" b="1" dirty="0" smtClean="0">
                <a:solidFill>
                  <a:srgbClr val="0070C0"/>
                </a:solidFill>
                <a:effectLst>
                  <a:outerShdw blurRad="38100" dist="38100" dir="2700000" algn="tl">
                    <a:srgbClr val="000000">
                      <a:alpha val="43137"/>
                    </a:srgbClr>
                  </a:outerShdw>
                </a:effectLst>
                <a:latin typeface="+mn-ea"/>
              </a:rPr>
              <a:t>       </a:t>
            </a:r>
            <a:r>
              <a:rPr lang="en-US" altLang="ja-JP" sz="1200" b="1" dirty="0" err="1" smtClean="0">
                <a:solidFill>
                  <a:srgbClr val="0070C0"/>
                </a:solidFill>
                <a:effectLst>
                  <a:outerShdw blurRad="38100" dist="38100" dir="2700000" algn="tl">
                    <a:srgbClr val="000000">
                      <a:alpha val="43137"/>
                    </a:srgbClr>
                  </a:outerShdw>
                </a:effectLst>
                <a:latin typeface="+mn-ea"/>
              </a:rPr>
              <a:t>d</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err="1" smtClean="0">
                <a:effectLst/>
                <a:latin typeface="Consolas" panose="020B0609020204030204" pitchFamily="49" charset="0"/>
              </a:rPr>
              <a:t>.setVersion</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"1"</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assertNotNull</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this.newModelResolver</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resolveModel</a:t>
            </a:r>
            <a:r>
              <a:rPr lang="en-US" altLang="ja-JP" sz="1200" dirty="0" smtClean="0">
                <a:effectLst/>
                <a:latin typeface="Consolas" panose="020B0609020204030204" pitchFamily="49" charset="0"/>
              </a:rPr>
              <a:t>(</a:t>
            </a:r>
            <a:r>
              <a:rPr lang="en-US" altLang="ja-JP" sz="1200" b="1" dirty="0" smtClean="0">
                <a:solidFill>
                  <a:srgbClr val="0070C0"/>
                </a:solidFill>
                <a:effectLst>
                  <a:outerShdw blurRad="38100" dist="38100" dir="2700000" algn="tl">
                    <a:srgbClr val="000000">
                      <a:alpha val="43137"/>
                    </a:srgbClr>
                  </a:outerShdw>
                </a:effectLst>
                <a:latin typeface="+mn-ea"/>
              </a:rPr>
              <a:t>d</a:t>
            </a:r>
            <a:r>
              <a:rPr lang="en-US" altLang="ja-JP" sz="1200" b="1" dirty="0"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smtClean="0">
                <a:effectLst/>
                <a:latin typeface="Consolas" panose="020B0609020204030204" pitchFamily="49" charset="0"/>
              </a:rPr>
              <a:t> ) );</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"1",</a:t>
            </a:r>
            <a:r>
              <a:rPr lang="en-US" altLang="ja-JP" sz="1200" dirty="0" smtClean="0">
                <a:effectLst/>
              </a:rPr>
              <a:t> </a:t>
            </a:r>
            <a:r>
              <a:rPr lang="en-US" altLang="ja-JP" sz="1200" b="1" dirty="0" err="1">
                <a:solidFill>
                  <a:srgbClr val="0070C0"/>
                </a:solidFill>
                <a:effectLst>
                  <a:outerShdw blurRad="38100" dist="38100" dir="2700000" algn="tl">
                    <a:srgbClr val="000000">
                      <a:alpha val="43137"/>
                    </a:srgbClr>
                  </a:outerShdw>
                </a:effectLst>
                <a:latin typeface="+mn-ea"/>
              </a:rPr>
              <a:t>d</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err="1" smtClean="0">
                <a:effectLst/>
                <a:latin typeface="Consolas" panose="020B0609020204030204" pitchFamily="49" charset="0"/>
              </a:rPr>
              <a:t>.getVersion</a:t>
            </a:r>
            <a:r>
              <a:rPr lang="en-US" altLang="ja-JP" sz="1200" dirty="0" smtClean="0">
                <a:effectLst/>
                <a:latin typeface="Consolas" panose="020B0609020204030204" pitchFamily="49" charset="0"/>
              </a:rPr>
              <a:t>() );</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a:effectLst/>
            </a:endParaRPr>
          </a:p>
        </p:txBody>
      </p:sp>
      <p:sp>
        <p:nvSpPr>
          <p:cNvPr id="6" name="角丸四角形 5"/>
          <p:cNvSpPr/>
          <p:nvPr/>
        </p:nvSpPr>
        <p:spPr>
          <a:xfrm>
            <a:off x="851065" y="5297456"/>
            <a:ext cx="10464800" cy="1009307"/>
          </a:xfrm>
          <a:prstGeom prst="roundRect">
            <a:avLst/>
          </a:prstGeom>
          <a:ln w="38100">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3200" dirty="0" smtClean="0">
                <a:latin typeface="ＭＳ Ｐゴシック" panose="020B0600070205080204" pitchFamily="50" charset="-128"/>
                <a:ea typeface="ＭＳ Ｐゴシック" panose="020B0600070205080204" pitchFamily="50" charset="-128"/>
              </a:rPr>
              <a:t>テスト対象のオブジェクトの統一的な変更により再利用可能</a:t>
            </a:r>
            <a:endParaRPr kumimoji="1" lang="ja-JP" altLang="en-US" sz="3200"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825665" y="2429829"/>
            <a:ext cx="4341253"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dirty="0" err="1" smtClean="0">
                <a:latin typeface="ＭＳ Ｐゴシック" panose="020B0600070205080204" pitchFamily="50" charset="-128"/>
                <a:ea typeface="ＭＳ Ｐゴシック" panose="020B0600070205080204" pitchFamily="50" charset="-128"/>
              </a:rPr>
              <a:t>resolveModel</a:t>
            </a:r>
            <a:r>
              <a:rPr lang="en-US" altLang="ja-JP" dirty="0" smtClean="0">
                <a:latin typeface="ＭＳ Ｐゴシック" panose="020B0600070205080204" pitchFamily="50" charset="-128"/>
                <a:ea typeface="ＭＳ Ｐゴシック" panose="020B0600070205080204" pitchFamily="50" charset="-128"/>
              </a:rPr>
              <a:t>( Parent parent ) </a:t>
            </a:r>
            <a:endParaRPr lang="ja-JP" altLang="en-US" dirty="0">
              <a:latin typeface="ＭＳ Ｐゴシック" panose="020B0600070205080204" pitchFamily="50" charset="-128"/>
              <a:ea typeface="ＭＳ Ｐゴシック" panose="020B0600070205080204" pitchFamily="50" charset="-128"/>
            </a:endParaRPr>
          </a:p>
        </p:txBody>
      </p:sp>
      <p:sp>
        <p:nvSpPr>
          <p:cNvPr id="9" name="正方形/長方形 8"/>
          <p:cNvSpPr/>
          <p:nvPr/>
        </p:nvSpPr>
        <p:spPr>
          <a:xfrm>
            <a:off x="6367056" y="2447516"/>
            <a:ext cx="5327099"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dirty="0" err="1" smtClean="0">
                <a:latin typeface="ＭＳ Ｐゴシック" panose="020B0600070205080204" pitchFamily="50" charset="-128"/>
                <a:ea typeface="ＭＳ Ｐゴシック" panose="020B0600070205080204" pitchFamily="50" charset="-128"/>
              </a:rPr>
              <a:t>resolveModel</a:t>
            </a:r>
            <a:r>
              <a:rPr lang="en-US" altLang="ja-JP" dirty="0" smtClean="0">
                <a:latin typeface="ＭＳ Ｐゴシック" panose="020B0600070205080204" pitchFamily="50" charset="-128"/>
                <a:ea typeface="ＭＳ Ｐゴシック" panose="020B0600070205080204" pitchFamily="50" charset="-128"/>
              </a:rPr>
              <a:t>(Dependency dependency )</a:t>
            </a:r>
            <a:r>
              <a:rPr lang="en-US" altLang="ja-JP" dirty="0" smtClean="0"/>
              <a:t> </a:t>
            </a:r>
            <a:endParaRPr lang="ja-JP" altLang="en-US" dirty="0"/>
          </a:p>
        </p:txBody>
      </p:sp>
      <p:sp>
        <p:nvSpPr>
          <p:cNvPr id="7" name="スライド番号プレースホルダー 6"/>
          <p:cNvSpPr>
            <a:spLocks noGrp="1"/>
          </p:cNvSpPr>
          <p:nvPr>
            <p:ph type="sldNum" sz="quarter" idx="12"/>
          </p:nvPr>
        </p:nvSpPr>
        <p:spPr/>
        <p:txBody>
          <a:bodyPr/>
          <a:lstStyle/>
          <a:p>
            <a:fld id="{BA258462-179E-4B38-91EE-44DE7242CE39}" type="slidenum">
              <a:rPr kumimoji="1" lang="ja-JP" altLang="en-US" smtClean="0"/>
              <a:t>21</a:t>
            </a:fld>
            <a:endParaRPr kumimoji="1" lang="ja-JP" altLang="en-US"/>
          </a:p>
        </p:txBody>
      </p:sp>
    </p:spTree>
    <p:extLst>
      <p:ext uri="{BB962C8B-B14F-4D97-AF65-F5344CB8AC3E}">
        <p14:creationId xmlns:p14="http://schemas.microsoft.com/office/powerpoint/2010/main" val="3116530961"/>
      </p:ext>
    </p:extLst>
  </p:cSld>
  <p:clrMapOvr>
    <a:masterClrMapping/>
  </p:clrMapOvr>
  <mc:AlternateContent xmlns:mc="http://schemas.openxmlformats.org/markup-compatibility/2006" xmlns:p14="http://schemas.microsoft.com/office/powerpoint/2010/main">
    <mc:Choice Requires="p14">
      <p:transition spd="slow" p14:dur="2000" advTm="472"/>
    </mc:Choice>
    <mc:Fallback xmlns="">
      <p:transition spd="slow" advTm="472"/>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テストコード再利用</a:t>
            </a:r>
            <a:r>
              <a:rPr lang="ja-JP" altLang="en-US" dirty="0" smtClean="0"/>
              <a:t>パターン</a:t>
            </a:r>
            <a:r>
              <a:rPr lang="en-US" altLang="ja-JP" dirty="0" smtClean="0"/>
              <a:t>2</a:t>
            </a:r>
            <a:endParaRPr kumimoji="1" lang="ja-JP" altLang="en-US" dirty="0"/>
          </a:p>
        </p:txBody>
      </p:sp>
      <p:sp>
        <p:nvSpPr>
          <p:cNvPr id="3" name="コンテンツ プレースホルダー 2"/>
          <p:cNvSpPr>
            <a:spLocks noGrp="1"/>
          </p:cNvSpPr>
          <p:nvPr>
            <p:ph idx="1"/>
          </p:nvPr>
        </p:nvSpPr>
        <p:spPr>
          <a:xfrm>
            <a:off x="838200" y="1825625"/>
            <a:ext cx="10515600" cy="803275"/>
          </a:xfrm>
        </p:spPr>
        <p:txBody>
          <a:bodyPr/>
          <a:lstStyle/>
          <a:p>
            <a:r>
              <a:rPr kumimoji="1" lang="en-US" altLang="ja-JP" dirty="0" smtClean="0"/>
              <a:t>type2 </a:t>
            </a:r>
            <a:r>
              <a:rPr kumimoji="1" lang="ja-JP" altLang="en-US" dirty="0" smtClean="0"/>
              <a:t>テストコードペア</a:t>
            </a:r>
            <a:endParaRPr kumimoji="1" lang="ja-JP" altLang="en-US" dirty="0"/>
          </a:p>
        </p:txBody>
      </p:sp>
      <p:sp>
        <p:nvSpPr>
          <p:cNvPr id="4" name="正方形/長方形 3"/>
          <p:cNvSpPr/>
          <p:nvPr/>
        </p:nvSpPr>
        <p:spPr>
          <a:xfrm>
            <a:off x="469900" y="3243786"/>
            <a:ext cx="4527550" cy="1015663"/>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testEmptyPathWithKey</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throws</a:t>
            </a:r>
            <a:r>
              <a:rPr lang="en-US" altLang="ja-JP" sz="1200" dirty="0" smtClean="0">
                <a:effectLst/>
              </a:rPr>
              <a:t> </a:t>
            </a:r>
            <a:r>
              <a:rPr lang="en-US" altLang="ja-JP" sz="1200" dirty="0" smtClean="0">
                <a:effectLst/>
                <a:latin typeface="Consolas" panose="020B0609020204030204" pitchFamily="49" charset="0"/>
              </a:rPr>
              <a:t>Exception</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pPr algn="just">
              <a:spcAft>
                <a:spcPts val="0"/>
              </a:spcAft>
            </a:pPr>
            <a:r>
              <a:rPr lang="ja-JP" altLang="en-US" sz="1200" dirty="0">
                <a:latin typeface="Consolas" panose="020B0609020204030204" pitchFamily="49" charset="0"/>
              </a:rPr>
              <a:t> </a:t>
            </a:r>
            <a:r>
              <a:rPr lang="ja-JP" altLang="en-US" sz="1200" dirty="0" smtClean="0">
                <a:latin typeface="Consolas" panose="020B0609020204030204" pitchFamily="49" charset="0"/>
              </a:rPr>
              <a:t> </a:t>
            </a:r>
            <a:r>
              <a:rPr lang="en-US" altLang="ja-JP" sz="1200" dirty="0" err="1" smtClean="0">
                <a:effectLst/>
                <a:latin typeface="Consolas" panose="020B0609020204030204" pitchFamily="49" charset="0"/>
              </a:rPr>
              <a:t>ConfigData</a:t>
            </a:r>
            <a:r>
              <a:rPr lang="en-US" altLang="ja-JP" sz="1200" dirty="0" smtClean="0">
                <a:effectLst/>
              </a:rPr>
              <a:t> </a:t>
            </a:r>
            <a:r>
              <a:rPr lang="en-US" altLang="ja-JP" sz="1200" dirty="0" err="1" smtClean="0">
                <a:effectLst/>
                <a:latin typeface="Consolas" panose="020B0609020204030204" pitchFamily="49" charset="0"/>
              </a:rPr>
              <a:t>configData</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configProvider.</a:t>
            </a:r>
            <a:r>
              <a:rPr lang="en-US" altLang="ja-JP" sz="1200" dirty="0" err="1" smtClean="0">
                <a:solidFill>
                  <a:srgbClr val="000000"/>
                </a:solidFill>
                <a:highlight>
                  <a:srgbClr val="FFFF00"/>
                </a:highlight>
                <a:latin typeface="Consolas" panose="020B0609020204030204" pitchFamily="49" charset="0"/>
              </a:rPr>
              <a:t>get</a:t>
            </a:r>
            <a:r>
              <a:rPr lang="en-US" altLang="ja-JP" sz="1200" dirty="0" smtClean="0">
                <a:solidFill>
                  <a:srgbClr val="000000"/>
                </a:solidFill>
                <a:highlight>
                  <a:srgbClr val="FFFF00"/>
                </a:highlight>
                <a:latin typeface="Consolas" panose="020B0609020204030204" pitchFamily="49" charset="0"/>
              </a:rPr>
              <a:t>(</a:t>
            </a:r>
            <a:r>
              <a:rPr lang="en-US" altLang="ja-JP" sz="1200" b="1" dirty="0" smtClean="0">
                <a:solidFill>
                  <a:srgbClr val="FF0000"/>
                </a:solidFill>
                <a:highlight>
                  <a:srgbClr val="FFFF00"/>
                </a:highlight>
                <a:latin typeface="Consolas" panose="020B0609020204030204" pitchFamily="49" charset="0"/>
              </a:rPr>
              <a:t>""</a:t>
            </a:r>
            <a:r>
              <a:rPr lang="en-US" altLang="ja-JP" sz="1200" dirty="0" smtClean="0">
                <a:solidFill>
                  <a:srgbClr val="000000"/>
                </a:solidFill>
                <a:highlight>
                  <a:srgbClr val="FFFF00"/>
                </a:highligh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assertTrue</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configData.data</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isEmpty</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(null,</a:t>
            </a:r>
            <a:r>
              <a:rPr lang="en-US" altLang="ja-JP" sz="1200" dirty="0" smtClean="0">
                <a:effectLst/>
              </a:rPr>
              <a:t> </a:t>
            </a:r>
            <a:r>
              <a:rPr lang="en-US" altLang="ja-JP" sz="1200" dirty="0" err="1" smtClean="0">
                <a:effectLst/>
                <a:latin typeface="Consolas" panose="020B0609020204030204" pitchFamily="49" charset="0"/>
              </a:rPr>
              <a:t>configData.ttl</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a:effectLst/>
            </a:endParaRPr>
          </a:p>
        </p:txBody>
      </p:sp>
      <p:sp>
        <p:nvSpPr>
          <p:cNvPr id="5" name="正方形/長方形 4"/>
          <p:cNvSpPr/>
          <p:nvPr/>
        </p:nvSpPr>
        <p:spPr>
          <a:xfrm>
            <a:off x="4997450" y="3243785"/>
            <a:ext cx="7016750" cy="1015663"/>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testEmptyPath</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throws</a:t>
            </a:r>
            <a:r>
              <a:rPr lang="en-US" altLang="ja-JP" sz="1200" dirty="0" smtClean="0">
                <a:effectLst/>
              </a:rPr>
              <a:t> </a:t>
            </a:r>
            <a:r>
              <a:rPr lang="en-US" altLang="ja-JP" sz="1200" dirty="0" smtClean="0">
                <a:effectLst/>
                <a:latin typeface="Consolas" panose="020B0609020204030204" pitchFamily="49" charset="0"/>
              </a:rPr>
              <a:t>Exception</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ConfigData</a:t>
            </a:r>
            <a:r>
              <a:rPr lang="en-US" altLang="ja-JP" sz="1200" dirty="0" smtClean="0">
                <a:effectLst/>
              </a:rPr>
              <a:t> </a:t>
            </a:r>
            <a:r>
              <a:rPr lang="en-US" altLang="ja-JP" sz="1200" dirty="0" err="1" smtClean="0">
                <a:effectLst/>
                <a:latin typeface="Consolas" panose="020B0609020204030204" pitchFamily="49" charset="0"/>
              </a:rPr>
              <a:t>configData</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configProvider.</a:t>
            </a:r>
            <a:r>
              <a:rPr lang="en-US" altLang="ja-JP" sz="1200" dirty="0" err="1" smtClean="0">
                <a:solidFill>
                  <a:srgbClr val="000000"/>
                </a:solidFill>
                <a:highlight>
                  <a:srgbClr val="FFFF00"/>
                </a:highlight>
                <a:latin typeface="Consolas" panose="020B0609020204030204" pitchFamily="49" charset="0"/>
              </a:rPr>
              <a:t>get</a:t>
            </a:r>
            <a:r>
              <a:rPr lang="en-US" altLang="ja-JP" sz="1200" dirty="0">
                <a:solidFill>
                  <a:srgbClr val="000000"/>
                </a:solidFill>
                <a:highlight>
                  <a:srgbClr val="FFFF00"/>
                </a:highlight>
                <a:latin typeface="Consolas" panose="020B0609020204030204" pitchFamily="49" charset="0"/>
              </a:rPr>
              <a:t>(</a:t>
            </a:r>
            <a:r>
              <a:rPr lang="en-US" altLang="ja-JP" sz="1200" b="1" dirty="0">
                <a:solidFill>
                  <a:schemeClr val="accent5"/>
                </a:solidFill>
                <a:highlight>
                  <a:srgbClr val="FFFF00"/>
                </a:highlight>
                <a:latin typeface="Consolas" panose="020B0609020204030204" pitchFamily="49" charset="0"/>
              </a:rPr>
              <a:t>""</a:t>
            </a:r>
            <a:r>
              <a:rPr lang="en-US" altLang="ja-JP" sz="1200" dirty="0">
                <a:solidFill>
                  <a:srgbClr val="000000"/>
                </a:solidFill>
                <a:highlight>
                  <a:srgbClr val="FFFF00"/>
                </a:highlight>
                <a:latin typeface="Consolas" panose="020B0609020204030204" pitchFamily="49" charset="0"/>
              </a:rPr>
              <a:t>,</a:t>
            </a:r>
            <a:r>
              <a:rPr lang="en-US" altLang="ja-JP" sz="1200" dirty="0">
                <a:solidFill>
                  <a:srgbClr val="000000"/>
                </a:solidFill>
                <a:highlight>
                  <a:srgbClr val="FFFF00"/>
                </a:highlight>
                <a:latin typeface="游ゴシック" panose="020B0400000000000000" pitchFamily="50" charset="-128"/>
              </a:rPr>
              <a:t> </a:t>
            </a:r>
            <a:r>
              <a:rPr lang="en-US" altLang="ja-JP" sz="1200" b="1" dirty="0" err="1">
                <a:solidFill>
                  <a:schemeClr val="accent5">
                    <a:lumMod val="75000"/>
                  </a:schemeClr>
                </a:solidFill>
                <a:highlight>
                  <a:srgbClr val="FFFF00"/>
                </a:highlight>
                <a:latin typeface="Consolas" panose="020B0609020204030204" pitchFamily="49" charset="0"/>
              </a:rPr>
              <a:t>Collections.singleton</a:t>
            </a:r>
            <a:r>
              <a:rPr lang="en-US" altLang="ja-JP" sz="1200" b="1" dirty="0">
                <a:solidFill>
                  <a:schemeClr val="accent5">
                    <a:lumMod val="75000"/>
                  </a:schemeClr>
                </a:solidFill>
                <a:highlight>
                  <a:srgbClr val="FFFF00"/>
                </a:highlight>
                <a:latin typeface="Consolas" panose="020B0609020204030204" pitchFamily="49" charset="0"/>
              </a:rPr>
              <a:t>("</a:t>
            </a:r>
            <a:r>
              <a:rPr lang="en-US" altLang="ja-JP" sz="1200" b="1" dirty="0" err="1">
                <a:solidFill>
                  <a:schemeClr val="accent5">
                    <a:lumMod val="75000"/>
                  </a:schemeClr>
                </a:solidFill>
                <a:highlight>
                  <a:srgbClr val="FFFF00"/>
                </a:highlight>
                <a:latin typeface="Consolas" panose="020B0609020204030204" pitchFamily="49" charset="0"/>
              </a:rPr>
              <a:t>testKey</a:t>
            </a:r>
            <a:r>
              <a:rPr lang="en-US" altLang="ja-JP" sz="1200" b="1" dirty="0">
                <a:solidFill>
                  <a:schemeClr val="accent5">
                    <a:lumMod val="75000"/>
                  </a:schemeClr>
                </a:solidFill>
                <a:highlight>
                  <a:srgbClr val="FFFF00"/>
                </a:highlight>
                <a:latin typeface="Consolas" panose="020B0609020204030204" pitchFamily="49" charset="0"/>
              </a:rPr>
              <a:t>")</a:t>
            </a:r>
            <a:r>
              <a:rPr lang="en-US" altLang="ja-JP" sz="1200" dirty="0">
                <a:solidFill>
                  <a:srgbClr val="000000"/>
                </a:solidFill>
                <a:highlight>
                  <a:srgbClr val="FFFF00"/>
                </a:highlight>
                <a:latin typeface="Consolas" panose="020B0609020204030204" pitchFamily="49" charset="0"/>
              </a:rPr>
              <a:t>)</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assertTrue</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configData.data</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isEmpty</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(null,</a:t>
            </a:r>
            <a:r>
              <a:rPr lang="en-US" altLang="ja-JP" sz="1200" dirty="0" smtClean="0">
                <a:effectLst/>
              </a:rPr>
              <a:t> </a:t>
            </a:r>
            <a:r>
              <a:rPr lang="en-US" altLang="ja-JP" sz="1200" dirty="0" err="1" smtClean="0">
                <a:effectLst/>
                <a:latin typeface="Consolas" panose="020B0609020204030204" pitchFamily="49" charset="0"/>
              </a:rPr>
              <a:t>configData.ttl</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a:effectLst/>
            </a:endParaRPr>
          </a:p>
        </p:txBody>
      </p:sp>
      <p:sp>
        <p:nvSpPr>
          <p:cNvPr id="7" name="正方形/長方形 6"/>
          <p:cNvSpPr/>
          <p:nvPr/>
        </p:nvSpPr>
        <p:spPr>
          <a:xfrm>
            <a:off x="1034345" y="2792087"/>
            <a:ext cx="2903359"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b="0" i="0" dirty="0" smtClean="0">
                <a:solidFill>
                  <a:srgbClr val="1D1C1D"/>
                </a:solidFill>
                <a:effectLst/>
                <a:latin typeface="NotoSansJP"/>
              </a:rPr>
              <a:t>get(String path)</a:t>
            </a:r>
            <a:endParaRPr lang="ja-JP" altLang="en-US" dirty="0"/>
          </a:p>
        </p:txBody>
      </p:sp>
      <p:sp>
        <p:nvSpPr>
          <p:cNvPr id="8" name="正方形/長方形 7"/>
          <p:cNvSpPr/>
          <p:nvPr/>
        </p:nvSpPr>
        <p:spPr>
          <a:xfrm>
            <a:off x="6172494" y="2792087"/>
            <a:ext cx="4666662"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b="0" i="0" dirty="0" smtClean="0">
                <a:solidFill>
                  <a:srgbClr val="1D1C1D"/>
                </a:solidFill>
                <a:effectLst/>
                <a:latin typeface="NotoSansJP"/>
              </a:rPr>
              <a:t>get(String path, Set&lt;String&gt; keys)</a:t>
            </a:r>
            <a:endParaRPr lang="ja-JP" altLang="en-US" dirty="0"/>
          </a:p>
        </p:txBody>
      </p:sp>
      <p:sp>
        <p:nvSpPr>
          <p:cNvPr id="9" name="角丸四角形 8"/>
          <p:cNvSpPr/>
          <p:nvPr/>
        </p:nvSpPr>
        <p:spPr>
          <a:xfrm>
            <a:off x="1390650" y="4781550"/>
            <a:ext cx="9410700" cy="1257300"/>
          </a:xfrm>
          <a:prstGeom prst="roundRect">
            <a:avLst/>
          </a:prstGeom>
          <a:ln w="38100">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3200" dirty="0" smtClean="0">
                <a:latin typeface="ＭＳ Ｐゴシック" panose="020B0600070205080204" pitchFamily="50" charset="-128"/>
                <a:ea typeface="ＭＳ Ｐゴシック" panose="020B0600070205080204" pitchFamily="50" charset="-128"/>
              </a:rPr>
              <a:t>テスト対象のプロダクションメソッドに対応するように引数の型，数を変更することで再利用可能</a:t>
            </a:r>
            <a:endParaRPr kumimoji="1" lang="en-US" altLang="ja-JP" sz="3200" dirty="0" smtClean="0">
              <a:latin typeface="ＭＳ Ｐゴシック" panose="020B0600070205080204" pitchFamily="50" charset="-128"/>
              <a:ea typeface="ＭＳ Ｐゴシック" panose="020B0600070205080204" pitchFamily="50" charset="-128"/>
            </a:endParaRPr>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22</a:t>
            </a:fld>
            <a:endParaRPr kumimoji="1" lang="ja-JP" altLang="en-US"/>
          </a:p>
        </p:txBody>
      </p:sp>
    </p:spTree>
    <p:extLst>
      <p:ext uri="{BB962C8B-B14F-4D97-AF65-F5344CB8AC3E}">
        <p14:creationId xmlns:p14="http://schemas.microsoft.com/office/powerpoint/2010/main" val="5804168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テストコード再利用</a:t>
            </a:r>
            <a:r>
              <a:rPr lang="ja-JP" altLang="en-US" dirty="0" smtClean="0"/>
              <a:t>パターン</a:t>
            </a:r>
            <a:r>
              <a:rPr lang="en-US" altLang="ja-JP" dirty="0" smtClean="0"/>
              <a:t>3</a:t>
            </a:r>
            <a:endParaRPr kumimoji="1" lang="ja-JP" altLang="en-US" dirty="0"/>
          </a:p>
        </p:txBody>
      </p:sp>
      <p:sp>
        <p:nvSpPr>
          <p:cNvPr id="3" name="コンテンツ プレースホルダー 2"/>
          <p:cNvSpPr>
            <a:spLocks noGrp="1"/>
          </p:cNvSpPr>
          <p:nvPr>
            <p:ph idx="1"/>
          </p:nvPr>
        </p:nvSpPr>
        <p:spPr>
          <a:xfrm>
            <a:off x="838200" y="1825625"/>
            <a:ext cx="10515600" cy="485775"/>
          </a:xfrm>
        </p:spPr>
        <p:txBody>
          <a:bodyPr/>
          <a:lstStyle/>
          <a:p>
            <a:r>
              <a:rPr kumimoji="1" lang="en-US" altLang="ja-JP" dirty="0" smtClean="0"/>
              <a:t>type3</a:t>
            </a:r>
            <a:r>
              <a:rPr lang="ja-JP" altLang="en-US" dirty="0"/>
              <a:t> </a:t>
            </a:r>
            <a:r>
              <a:rPr lang="ja-JP" altLang="en-US" dirty="0" smtClean="0"/>
              <a:t>テストコードペア</a:t>
            </a:r>
            <a:endParaRPr kumimoji="1" lang="ja-JP" altLang="en-US" dirty="0"/>
          </a:p>
        </p:txBody>
      </p:sp>
      <p:sp>
        <p:nvSpPr>
          <p:cNvPr id="4" name="正方形/長方形 3"/>
          <p:cNvSpPr/>
          <p:nvPr/>
        </p:nvSpPr>
        <p:spPr>
          <a:xfrm>
            <a:off x="425450" y="2917660"/>
            <a:ext cx="5511800" cy="193899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@Test</a:t>
            </a:r>
            <a:endParaRPr lang="en-US" altLang="ja-JP" sz="1200" dirty="0" smtClean="0">
              <a:effectLst/>
            </a:endParaRPr>
          </a:p>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testParseToJobStatusReturnsJobStatusPending</a:t>
            </a:r>
            <a:r>
              <a:rPr lang="en-US" altLang="ja-JP" sz="1200" dirty="0" smtClean="0">
                <a:effectLst/>
                <a:latin typeface="Consolas" panose="020B0609020204030204" pitchFamily="49" charset="0"/>
              </a:rPr>
              <a:t>() {</a:t>
            </a:r>
            <a:endParaRPr lang="en-US" altLang="ja-JP" sz="1200" dirty="0" smtClean="0">
              <a:effectLst/>
            </a:endParaRPr>
          </a:p>
          <a:p>
            <a:r>
              <a:rPr lang="ja-JP" altLang="en-US" sz="1200" dirty="0">
                <a:latin typeface="Consolas" panose="020B0609020204030204" pitchFamily="49" charset="0"/>
              </a:rPr>
              <a:t> </a:t>
            </a:r>
            <a:r>
              <a:rPr lang="ja-JP" altLang="en-US" sz="1200" dirty="0" smtClean="0">
                <a:latin typeface="Consolas" panose="020B0609020204030204" pitchFamily="49" charset="0"/>
              </a:rPr>
              <a:t>   </a:t>
            </a:r>
            <a:r>
              <a:rPr lang="en-US" altLang="ja-JP" sz="1200" dirty="0" err="1" smtClean="0">
                <a:effectLst/>
                <a:latin typeface="Consolas" panose="020B0609020204030204" pitchFamily="49" charset="0"/>
              </a:rPr>
              <a:t>ExecutableState</a:t>
            </a:r>
            <a:r>
              <a:rPr lang="en-US" altLang="ja-JP" sz="1200" dirty="0" smtClean="0">
                <a:effectLst/>
              </a:rPr>
              <a:t> </a:t>
            </a:r>
            <a:r>
              <a:rPr lang="en-US" altLang="ja-JP" sz="1200" dirty="0" err="1" smtClean="0">
                <a:effectLst/>
                <a:latin typeface="Consolas" panose="020B0609020204030204" pitchFamily="49" charset="0"/>
              </a:rPr>
              <a:t>executableState</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ExecutableState.READY</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b="1" dirty="0" err="1" smtClean="0">
                <a:solidFill>
                  <a:srgbClr val="FF0000"/>
                </a:solidFill>
                <a:effectLst>
                  <a:outerShdw blurRad="38100" dist="38100" dir="2700000" algn="tl">
                    <a:srgbClr val="000000">
                      <a:alpha val="43137"/>
                    </a:srgbClr>
                  </a:outerShdw>
                </a:effectLst>
                <a:latin typeface="+mn-ea"/>
              </a:rPr>
              <a:t>J</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obStatusEnum</a:t>
            </a:r>
            <a:r>
              <a:rPr lang="en-US" altLang="ja-JP" sz="1200" dirty="0" smtClean="0">
                <a:effectLst/>
              </a:rPr>
              <a:t> </a:t>
            </a:r>
            <a:r>
              <a:rPr lang="en-US" altLang="ja-JP" sz="1200" b="1" dirty="0" err="1" smtClean="0">
                <a:solidFill>
                  <a:srgbClr val="FF0000"/>
                </a:solidFill>
                <a:effectLst>
                  <a:outerShdw blurRad="38100" dist="38100" dir="2700000" algn="tl">
                    <a:srgbClr val="000000">
                      <a:alpha val="43137"/>
                    </a:srgbClr>
                  </a:outerShdw>
                </a:effectLst>
                <a:latin typeface="+mn-ea"/>
              </a:rPr>
              <a:t>j</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obStatusEnum</a:t>
            </a:r>
            <a:r>
              <a:rPr lang="en-US" altLang="ja-JP" sz="1200" b="1" dirty="0" smtClean="0">
                <a:solidFill>
                  <a:srgbClr val="FF0000"/>
                </a:solidFill>
                <a:effectLst>
                  <a:outerShdw blurRad="38100" dist="38100" dir="2700000" algn="tl">
                    <a:srgbClr val="000000">
                      <a:alpha val="43137"/>
                    </a:srgbClr>
                  </a:outerShdw>
                </a:effectLst>
                <a:latin typeface="+mn-ea"/>
                <a:ea typeface="+mn-ea"/>
              </a:rPr>
              <a:t> </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JobInfoConverter.</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parseToJobStatus</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executableState</a:t>
            </a:r>
            <a:r>
              <a:rPr lang="en-US" altLang="ja-JP" sz="1200" dirty="0" smtClean="0">
                <a:effectLst/>
                <a:latin typeface="Consolas" panose="020B0609020204030204" pitchFamily="49" charset="0"/>
              </a:rPr>
              <a:t>);</a:t>
            </a:r>
            <a:endParaRPr lang="en-US" altLang="ja-JP" sz="1200" dirty="0" smtClean="0">
              <a:effectLst/>
            </a:endParaRPr>
          </a:p>
          <a:p>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(1,</a:t>
            </a:r>
            <a:r>
              <a:rPr lang="en-US" altLang="ja-JP" sz="1200" dirty="0" smtClean="0">
                <a:effectLst/>
              </a:rPr>
              <a:t> </a:t>
            </a:r>
            <a:r>
              <a:rPr lang="en-US" altLang="ja-JP" sz="1200" b="1" dirty="0" err="1" smtClean="0">
                <a:solidFill>
                  <a:srgbClr val="FF0000"/>
                </a:solidFill>
                <a:effectLst>
                  <a:outerShdw blurRad="38100" dist="38100" dir="2700000" algn="tl">
                    <a:srgbClr val="000000">
                      <a:alpha val="43137"/>
                    </a:srgbClr>
                  </a:outerShdw>
                </a:effectLst>
                <a:latin typeface="+mn-ea"/>
              </a:rPr>
              <a:t>j</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obStatusEnum</a:t>
            </a:r>
            <a:r>
              <a:rPr lang="en-US" altLang="ja-JP" sz="1200" dirty="0" err="1" smtClean="0">
                <a:effectLst/>
                <a:latin typeface="Consolas" panose="020B0609020204030204" pitchFamily="49" charset="0"/>
              </a:rPr>
              <a:t>.getCode</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a:t>
            </a:r>
            <a:r>
              <a:rPr lang="en-US" altLang="ja-JP" sz="1200" b="1" dirty="0" err="1" smtClean="0">
                <a:solidFill>
                  <a:srgbClr val="FF0000"/>
                </a:solidFill>
                <a:effectLst>
                  <a:outerShdw blurRad="38100" dist="38100" dir="2700000" algn="tl">
                    <a:srgbClr val="000000">
                      <a:alpha val="43137"/>
                    </a:srgbClr>
                  </a:outerShdw>
                </a:effectLst>
                <a:latin typeface="+mn-ea"/>
              </a:rPr>
              <a:t>J</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obStatusEnum</a:t>
            </a:r>
            <a:r>
              <a:rPr lang="en-US" altLang="ja-JP" sz="1200" dirty="0" err="1" smtClean="0">
                <a:effectLst/>
                <a:latin typeface="Consolas" panose="020B0609020204030204" pitchFamily="49" charset="0"/>
              </a:rPr>
              <a:t>.PENDING</a:t>
            </a:r>
            <a:r>
              <a:rPr lang="en-US" altLang="ja-JP" sz="1200" dirty="0" smtClean="0">
                <a:effectLst/>
                <a:latin typeface="Consolas" panose="020B0609020204030204" pitchFamily="49" charset="0"/>
              </a:rPr>
              <a:t>, </a:t>
            </a:r>
            <a:r>
              <a:rPr lang="en-US" altLang="ja-JP" sz="1200" b="1" dirty="0" err="1" smtClean="0">
                <a:solidFill>
                  <a:srgbClr val="FF0000"/>
                </a:solidFill>
                <a:effectLst>
                  <a:outerShdw blurRad="38100" dist="38100" dir="2700000" algn="tl">
                    <a:srgbClr val="000000">
                      <a:alpha val="43137"/>
                    </a:srgbClr>
                  </a:outerShdw>
                </a:effectLst>
                <a:latin typeface="+mn-ea"/>
              </a:rPr>
              <a:t>j</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obStatusEnum</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a:t>
            </a:r>
          </a:p>
          <a:p>
            <a:endParaRPr lang="en-US" altLang="ja-JP" sz="1200" dirty="0">
              <a:effectLst/>
            </a:endParaRPr>
          </a:p>
        </p:txBody>
      </p:sp>
      <p:sp>
        <p:nvSpPr>
          <p:cNvPr id="6" name="正方形/長方形 5"/>
          <p:cNvSpPr/>
          <p:nvPr/>
        </p:nvSpPr>
        <p:spPr>
          <a:xfrm>
            <a:off x="5937250" y="2917660"/>
            <a:ext cx="5886450" cy="193899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@Test</a:t>
            </a:r>
            <a:endParaRPr lang="en-US" altLang="ja-JP" sz="1200" dirty="0" smtClean="0">
              <a:effectLst/>
            </a:endParaRPr>
          </a:p>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testParseToJobStepStatusReturnsJobStepStatusPending</a:t>
            </a:r>
            <a:r>
              <a:rPr lang="en-US" altLang="ja-JP" sz="1200" dirty="0" smtClean="0">
                <a:effectLst/>
                <a:latin typeface="Consolas" panose="020B0609020204030204" pitchFamily="49" charset="0"/>
              </a:rPr>
              <a:t>() {</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ExecutableState</a:t>
            </a:r>
            <a:r>
              <a:rPr lang="en-US" altLang="ja-JP" sz="1200" dirty="0" smtClean="0">
                <a:effectLst/>
              </a:rPr>
              <a:t> </a:t>
            </a:r>
            <a:r>
              <a:rPr lang="en-US" altLang="ja-JP" sz="1200" dirty="0" err="1" smtClean="0">
                <a:effectLst/>
                <a:latin typeface="Consolas" panose="020B0609020204030204" pitchFamily="49" charset="0"/>
              </a:rPr>
              <a:t>executableState</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ExecutableState.READY</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JobStepStatusEnum</a:t>
            </a:r>
            <a:r>
              <a:rPr lang="en-US" altLang="ja-JP" sz="1200" dirty="0" smtClean="0">
                <a:effectLst/>
              </a:rPr>
              <a:t> </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jobStepStatusEnum</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JobInfoConverter.</a:t>
            </a:r>
            <a:r>
              <a:rPr lang="en-US" altLang="ja-JP" sz="1200" b="1" dirty="0" err="1" smtClean="0">
                <a:solidFill>
                  <a:srgbClr val="0070C0"/>
                </a:solidFill>
                <a:effectLst>
                  <a:outerShdw blurRad="38100" dist="38100" dir="2700000" algn="tl">
                    <a:srgbClr val="000000">
                      <a:alpha val="43137"/>
                    </a:srgbClr>
                  </a:outerShdw>
                </a:effectLst>
                <a:latin typeface="+mn-ea"/>
              </a:rPr>
              <a:t>parseToJ</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obStepStatus</a:t>
            </a:r>
            <a:r>
              <a:rPr lang="en-US" altLang="ja-JP" sz="1200" b="1" dirty="0" smtClean="0">
                <a:solidFill>
                  <a:srgbClr val="0070C0"/>
                </a:solidFill>
                <a:effectLst>
                  <a:outerShdw blurRad="38100" dist="38100" dir="2700000" algn="tl">
                    <a:srgbClr val="000000">
                      <a:alpha val="43137"/>
                    </a:srgbClr>
                  </a:outerShdw>
                </a:effectLst>
                <a:latin typeface="+mn-ea"/>
                <a:ea typeface="+mn-ea"/>
              </a:rPr>
              <a:t> </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executableState</a:t>
            </a:r>
            <a:r>
              <a:rPr lang="en-US" altLang="ja-JP" sz="1200" dirty="0" smtClean="0">
                <a:effectLst/>
                <a:latin typeface="Consolas" panose="020B0609020204030204" pitchFamily="49" charset="0"/>
              </a:rPr>
              <a:t>);</a:t>
            </a:r>
            <a:r>
              <a:rPr lang="en-US" altLang="ja-JP" sz="1200" dirty="0" smtClean="0">
                <a:effectLst/>
              </a:rPr>
              <a:t/>
            </a:r>
            <a:br>
              <a:rPr lang="en-US" altLang="ja-JP" sz="1200" dirty="0" smtClean="0">
                <a:effectLst/>
              </a:rPr>
            </a:br>
            <a:endParaRPr lang="en-US" altLang="ja-JP" sz="1200" dirty="0" smtClean="0">
              <a:effectLst/>
            </a:endParaRPr>
          </a:p>
          <a:p>
            <a:r>
              <a:rPr lang="en-US" altLang="ja-JP" sz="1200" dirty="0" smtClean="0">
                <a:solidFill>
                  <a:srgbClr val="000000"/>
                </a:solidFill>
                <a:highlight>
                  <a:srgbClr val="FFFF00"/>
                </a:highlight>
                <a:latin typeface="Consolas" panose="020B0609020204030204" pitchFamily="49" charset="0"/>
                <a:ea typeface="游明朝" panose="02020400000000000000" pitchFamily="18" charset="-128"/>
                <a:cs typeface="Times New Roman" panose="02020603050405020304" pitchFamily="18" charset="0"/>
              </a:rPr>
              <a:t>+   </a:t>
            </a:r>
            <a:r>
              <a:rPr lang="en-US" altLang="ja-JP" sz="1200" dirty="0" err="1" smtClean="0">
                <a:solidFill>
                  <a:srgbClr val="000000"/>
                </a:solidFill>
                <a:highlight>
                  <a:srgbClr val="FFFF00"/>
                </a:highlight>
                <a:latin typeface="Consolas" panose="020B0609020204030204" pitchFamily="49" charset="0"/>
                <a:ea typeface="游明朝" panose="02020400000000000000" pitchFamily="18" charset="-128"/>
                <a:cs typeface="Times New Roman" panose="02020603050405020304" pitchFamily="18" charset="0"/>
              </a:rPr>
              <a:t>assertTrue</a:t>
            </a:r>
            <a:r>
              <a:rPr lang="en-US" altLang="ja-JP" sz="1200" dirty="0" smtClean="0">
                <a:solidFill>
                  <a:srgbClr val="000000"/>
                </a:solidFill>
                <a:highlight>
                  <a:srgbClr val="FFFF00"/>
                </a:highlight>
                <a:latin typeface="Consolas" panose="020B0609020204030204" pitchFamily="49" charset="0"/>
                <a:ea typeface="游明朝" panose="02020400000000000000" pitchFamily="18" charset="-128"/>
                <a:cs typeface="Times New Roman" panose="02020603050405020304" pitchFamily="18" charset="0"/>
              </a:rPr>
              <a:t>(</a:t>
            </a:r>
            <a:r>
              <a:rPr lang="en-US" altLang="ja-JP" sz="1200" b="1" dirty="0" err="1" smtClean="0">
                <a:solidFill>
                  <a:srgbClr val="0070C0"/>
                </a:solidFill>
                <a:effectLst>
                  <a:outerShdw blurRad="38100" dist="38100" dir="2700000" algn="tl">
                    <a:srgbClr val="000000">
                      <a:alpha val="43000"/>
                    </a:srgbClr>
                  </a:outerShdw>
                </a:effectLst>
                <a:highlight>
                  <a:srgbClr val="FFFF00"/>
                </a:highlight>
                <a:latin typeface="游ゴシック" panose="020B0400000000000000" pitchFamily="50" charset="-128"/>
                <a:ea typeface="游明朝" panose="02020400000000000000" pitchFamily="18" charset="-128"/>
                <a:cs typeface="Times New Roman" panose="02020603050405020304" pitchFamily="18" charset="0"/>
              </a:rPr>
              <a:t>jobStepStatusEnum</a:t>
            </a:r>
            <a:r>
              <a:rPr lang="en-US" altLang="ja-JP" sz="1200" dirty="0" err="1" smtClean="0">
                <a:solidFill>
                  <a:srgbClr val="000000"/>
                </a:solidFill>
                <a:highlight>
                  <a:srgbClr val="FFFF00"/>
                </a:highlight>
                <a:latin typeface="Consolas" panose="020B0609020204030204" pitchFamily="49" charset="0"/>
                <a:ea typeface="游明朝" panose="02020400000000000000" pitchFamily="18" charset="-128"/>
                <a:cs typeface="Times New Roman" panose="02020603050405020304" pitchFamily="18" charset="0"/>
              </a:rPr>
              <a:t>.isRunable</a:t>
            </a:r>
            <a:r>
              <a:rPr lang="en-US" altLang="ja-JP" sz="1200" dirty="0">
                <a:solidFill>
                  <a:srgbClr val="000000"/>
                </a:solidFill>
                <a:highlight>
                  <a:srgbClr val="FFFF00"/>
                </a:highlight>
                <a:latin typeface="Consolas" panose="020B0609020204030204" pitchFamily="49" charset="0"/>
                <a:ea typeface="游明朝" panose="02020400000000000000" pitchFamily="18" charset="-128"/>
                <a:cs typeface="Times New Roman" panose="02020603050405020304" pitchFamily="18"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(1,</a:t>
            </a:r>
            <a:r>
              <a:rPr lang="en-US" altLang="ja-JP" sz="1200" dirty="0" smtClean="0">
                <a:effectLst/>
              </a:rPr>
              <a:t> </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jobStepStatusEnum</a:t>
            </a:r>
            <a:r>
              <a:rPr lang="en-US" altLang="ja-JP" sz="1200" dirty="0" err="1" smtClean="0">
                <a:effectLst/>
                <a:latin typeface="Consolas" panose="020B0609020204030204" pitchFamily="49" charset="0"/>
              </a:rPr>
              <a:t>.getCode</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a:t>
            </a:r>
            <a:r>
              <a:rPr lang="en-US" altLang="ja-JP" sz="1200" b="1" dirty="0" err="1">
                <a:solidFill>
                  <a:srgbClr val="0070C0"/>
                </a:solidFill>
                <a:effectLst>
                  <a:outerShdw blurRad="38100" dist="38100" dir="2700000" algn="tl">
                    <a:srgbClr val="000000">
                      <a:alpha val="43137"/>
                    </a:srgbClr>
                  </a:outerShdw>
                </a:effectLst>
                <a:latin typeface="+mn-ea"/>
              </a:rPr>
              <a:t>J</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obStepStatusEnum</a:t>
            </a:r>
            <a:r>
              <a:rPr lang="en-US" altLang="ja-JP" sz="1200" dirty="0" err="1" smtClean="0">
                <a:effectLst/>
                <a:latin typeface="Consolas" panose="020B0609020204030204" pitchFamily="49" charset="0"/>
              </a:rPr>
              <a:t>.PENDING</a:t>
            </a:r>
            <a:r>
              <a:rPr lang="en-US" altLang="ja-JP" sz="1200" dirty="0" smtClean="0">
                <a:effectLst/>
                <a:latin typeface="Consolas" panose="020B0609020204030204" pitchFamily="49" charset="0"/>
              </a:rPr>
              <a:t>, </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jobStepStatusEnum</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a:effectLst/>
            </a:endParaRPr>
          </a:p>
        </p:txBody>
      </p:sp>
      <p:sp>
        <p:nvSpPr>
          <p:cNvPr id="7" name="角丸四角形 6"/>
          <p:cNvSpPr/>
          <p:nvPr/>
        </p:nvSpPr>
        <p:spPr>
          <a:xfrm>
            <a:off x="863600" y="5251450"/>
            <a:ext cx="10464800" cy="1257300"/>
          </a:xfrm>
          <a:prstGeom prst="roundRect">
            <a:avLst/>
          </a:prstGeom>
          <a:ln w="28575">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3200" dirty="0" smtClean="0">
                <a:latin typeface="ＭＳ Ｐゴシック" panose="020B0600070205080204" pitchFamily="50" charset="-128"/>
                <a:ea typeface="ＭＳ Ｐゴシック" panose="020B0600070205080204" pitchFamily="50" charset="-128"/>
              </a:rPr>
              <a:t>テスト対象のオブジェクトの統一的な変更 </a:t>
            </a:r>
            <a:endParaRPr kumimoji="1" lang="en-US" altLang="ja-JP" sz="3200" dirty="0" smtClean="0">
              <a:latin typeface="ＭＳ Ｐゴシック" panose="020B0600070205080204" pitchFamily="50" charset="-128"/>
              <a:ea typeface="ＭＳ Ｐゴシック" panose="020B0600070205080204" pitchFamily="50" charset="-128"/>
            </a:endParaRPr>
          </a:p>
          <a:p>
            <a:pPr algn="ctr"/>
            <a:r>
              <a:rPr kumimoji="1" lang="en-US" altLang="ja-JP" sz="3200" dirty="0" smtClean="0">
                <a:latin typeface="ＭＳ Ｐゴシック" panose="020B0600070205080204" pitchFamily="50" charset="-128"/>
                <a:ea typeface="ＭＳ Ｐゴシック" panose="020B0600070205080204" pitchFamily="50" charset="-128"/>
              </a:rPr>
              <a:t>+ </a:t>
            </a:r>
            <a:r>
              <a:rPr kumimoji="1" lang="ja-JP" altLang="en-US" sz="3200" dirty="0" smtClean="0">
                <a:latin typeface="ＭＳ Ｐゴシック" panose="020B0600070205080204" pitchFamily="50" charset="-128"/>
                <a:ea typeface="ＭＳ Ｐゴシック" panose="020B0600070205080204" pitchFamily="50" charset="-128"/>
              </a:rPr>
              <a:t>文の追加・削除によって再利用可能</a:t>
            </a:r>
            <a:endParaRPr kumimoji="1" lang="ja-JP" altLang="en-US" sz="3200"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481910" y="2521532"/>
            <a:ext cx="5455340"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b="0" i="0" dirty="0" err="1" smtClean="0">
                <a:solidFill>
                  <a:srgbClr val="1D1C1D"/>
                </a:solidFill>
                <a:effectLst/>
                <a:latin typeface="NotoSansJP"/>
              </a:rPr>
              <a:t>parseToJobStatus</a:t>
            </a:r>
            <a:r>
              <a:rPr lang="en-US" altLang="ja-JP" b="0" i="0" dirty="0" smtClean="0">
                <a:solidFill>
                  <a:srgbClr val="1D1C1D"/>
                </a:solidFill>
                <a:effectLst/>
                <a:latin typeface="NotoSansJP"/>
              </a:rPr>
              <a:t>(</a:t>
            </a:r>
            <a:r>
              <a:rPr lang="en-US" altLang="ja-JP" b="0" i="0" dirty="0" err="1" smtClean="0">
                <a:solidFill>
                  <a:srgbClr val="1D1C1D"/>
                </a:solidFill>
                <a:effectLst/>
                <a:latin typeface="NotoSansJP"/>
              </a:rPr>
              <a:t>ExecutableState</a:t>
            </a:r>
            <a:r>
              <a:rPr lang="en-US" altLang="ja-JP" b="0" i="0" dirty="0" smtClean="0">
                <a:solidFill>
                  <a:srgbClr val="1D1C1D"/>
                </a:solidFill>
                <a:effectLst/>
                <a:latin typeface="NotoSansJP"/>
              </a:rPr>
              <a:t> state)</a:t>
            </a:r>
            <a:endParaRPr lang="ja-JP" altLang="en-US" dirty="0"/>
          </a:p>
        </p:txBody>
      </p:sp>
      <p:sp>
        <p:nvSpPr>
          <p:cNvPr id="9" name="正方形/長方形 8"/>
          <p:cNvSpPr/>
          <p:nvPr/>
        </p:nvSpPr>
        <p:spPr>
          <a:xfrm>
            <a:off x="5937250" y="2521532"/>
            <a:ext cx="5905784"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b="0" i="0" dirty="0" err="1" smtClean="0">
                <a:solidFill>
                  <a:srgbClr val="1D1C1D"/>
                </a:solidFill>
                <a:effectLst/>
                <a:latin typeface="NotoSansJP"/>
              </a:rPr>
              <a:t>parseToJobStepStatus</a:t>
            </a:r>
            <a:r>
              <a:rPr lang="en-US" altLang="ja-JP" b="0" i="0" dirty="0" smtClean="0">
                <a:solidFill>
                  <a:srgbClr val="1D1C1D"/>
                </a:solidFill>
                <a:effectLst/>
                <a:latin typeface="NotoSansJP"/>
              </a:rPr>
              <a:t>(</a:t>
            </a:r>
            <a:r>
              <a:rPr lang="en-US" altLang="ja-JP" b="0" i="0" dirty="0" err="1" smtClean="0">
                <a:solidFill>
                  <a:srgbClr val="1D1C1D"/>
                </a:solidFill>
                <a:effectLst/>
                <a:latin typeface="NotoSansJP"/>
              </a:rPr>
              <a:t>ExecutableState</a:t>
            </a:r>
            <a:r>
              <a:rPr lang="en-US" altLang="ja-JP" b="0" i="0" dirty="0" smtClean="0">
                <a:solidFill>
                  <a:srgbClr val="1D1C1D"/>
                </a:solidFill>
                <a:effectLst/>
                <a:latin typeface="NotoSansJP"/>
              </a:rPr>
              <a:t> state)</a:t>
            </a:r>
            <a:endParaRPr lang="ja-JP" altLang="en-US" dirty="0"/>
          </a:p>
        </p:txBody>
      </p:sp>
      <p:sp>
        <p:nvSpPr>
          <p:cNvPr id="5" name="スライド番号プレースホルダー 4"/>
          <p:cNvSpPr>
            <a:spLocks noGrp="1"/>
          </p:cNvSpPr>
          <p:nvPr>
            <p:ph type="sldNum" sz="quarter" idx="12"/>
          </p:nvPr>
        </p:nvSpPr>
        <p:spPr/>
        <p:txBody>
          <a:bodyPr/>
          <a:lstStyle/>
          <a:p>
            <a:fld id="{BA258462-179E-4B38-91EE-44DE7242CE39}" type="slidenum">
              <a:rPr kumimoji="1" lang="ja-JP" altLang="en-US" smtClean="0"/>
              <a:t>23</a:t>
            </a:fld>
            <a:endParaRPr kumimoji="1" lang="ja-JP" altLang="en-US"/>
          </a:p>
        </p:txBody>
      </p:sp>
    </p:spTree>
    <p:extLst>
      <p:ext uri="{BB962C8B-B14F-4D97-AF65-F5344CB8AC3E}">
        <p14:creationId xmlns:p14="http://schemas.microsoft.com/office/powerpoint/2010/main" val="1201401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既存のテストコード自動生成ツール</a:t>
            </a:r>
            <a:endParaRPr kumimoji="1" lang="ja-JP" altLang="en-US" dirty="0"/>
          </a:p>
        </p:txBody>
      </p:sp>
      <p:sp>
        <p:nvSpPr>
          <p:cNvPr id="3" name="コンテンツ プレースホルダー 2"/>
          <p:cNvSpPr>
            <a:spLocks noGrp="1"/>
          </p:cNvSpPr>
          <p:nvPr>
            <p:ph idx="1"/>
          </p:nvPr>
        </p:nvSpPr>
        <p:spPr>
          <a:xfrm>
            <a:off x="922214" y="1377567"/>
            <a:ext cx="10515600" cy="3914306"/>
          </a:xfrm>
        </p:spPr>
        <p:txBody>
          <a:bodyPr/>
          <a:lstStyle/>
          <a:p>
            <a:pPr>
              <a:buClr>
                <a:schemeClr val="tx2"/>
              </a:buClr>
              <a:buFont typeface="Wingdings" panose="05000000000000000000" pitchFamily="2" charset="2"/>
              <a:buChar char="l"/>
            </a:pPr>
            <a:r>
              <a:rPr kumimoji="1" lang="ja-JP" altLang="en-US" sz="3200" dirty="0" smtClean="0"/>
              <a:t>単体テストを対象</a:t>
            </a:r>
            <a:endParaRPr kumimoji="1" lang="en-US" altLang="ja-JP" sz="3200" dirty="0" smtClean="0"/>
          </a:p>
          <a:p>
            <a:endParaRPr lang="en-US" altLang="ja-JP" dirty="0"/>
          </a:p>
          <a:p>
            <a:endParaRPr kumimoji="1" lang="en-US" altLang="ja-JP" dirty="0" smtClean="0"/>
          </a:p>
          <a:p>
            <a:pPr marL="0" indent="0">
              <a:buNone/>
            </a:pPr>
            <a:endParaRPr lang="en-US" altLang="ja-JP" dirty="0" smtClean="0"/>
          </a:p>
          <a:p>
            <a:pPr marL="0" indent="0">
              <a:buNone/>
            </a:pPr>
            <a:endParaRPr lang="en-US" altLang="ja-JP" dirty="0"/>
          </a:p>
          <a:p>
            <a:pPr lvl="1"/>
            <a:endParaRPr kumimoji="1" lang="ja-JP" altLang="en-US" dirty="0"/>
          </a:p>
        </p:txBody>
      </p:sp>
      <p:pic>
        <p:nvPicPr>
          <p:cNvPr id="4" name="Picture 2" descr="site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7095" y="2673319"/>
            <a:ext cx="2692699" cy="43547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8" descr="Javaå¯¾å¿éçè§£æã»åä½ãã¹ããã¼ã« Jtes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03029" y="3389527"/>
            <a:ext cx="1902255" cy="1141353"/>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p:cNvPicPr>
            <a:picLocks noChangeAspect="1"/>
          </p:cNvPicPr>
          <p:nvPr/>
        </p:nvPicPr>
        <p:blipFill rotWithShape="1">
          <a:blip r:embed="rId5"/>
          <a:srcRect l="2412" t="14151" r="48903" b="69708"/>
          <a:stretch/>
        </p:blipFill>
        <p:spPr>
          <a:xfrm>
            <a:off x="1222669" y="3537785"/>
            <a:ext cx="3451873" cy="643728"/>
          </a:xfrm>
          <a:prstGeom prst="rect">
            <a:avLst/>
          </a:prstGeom>
        </p:spPr>
      </p:pic>
      <p:sp>
        <p:nvSpPr>
          <p:cNvPr id="7" name="テキスト ボックス 6"/>
          <p:cNvSpPr txBox="1"/>
          <p:nvPr/>
        </p:nvSpPr>
        <p:spPr>
          <a:xfrm>
            <a:off x="9412101" y="2497168"/>
            <a:ext cx="2286000" cy="707886"/>
          </a:xfrm>
          <a:prstGeom prst="rect">
            <a:avLst/>
          </a:prstGeom>
          <a:noFill/>
        </p:spPr>
        <p:txBody>
          <a:bodyPr wrap="square" rtlCol="0">
            <a:spAutoFit/>
          </a:bodyPr>
          <a:lstStyle/>
          <a:p>
            <a:r>
              <a:rPr lang="en-US" altLang="ja-JP" sz="4000" b="1" dirty="0" err="1" smtClean="0"/>
              <a:t>eToc</a:t>
            </a:r>
            <a:endParaRPr kumimoji="1" lang="ja-JP" altLang="en-US" sz="4000" b="1" dirty="0"/>
          </a:p>
        </p:txBody>
      </p:sp>
      <p:sp>
        <p:nvSpPr>
          <p:cNvPr id="8" name="テキスト ボックス 7"/>
          <p:cNvSpPr txBox="1"/>
          <p:nvPr/>
        </p:nvSpPr>
        <p:spPr>
          <a:xfrm>
            <a:off x="4936773" y="2577060"/>
            <a:ext cx="2286000" cy="707886"/>
          </a:xfrm>
          <a:prstGeom prst="rect">
            <a:avLst/>
          </a:prstGeom>
          <a:noFill/>
        </p:spPr>
        <p:txBody>
          <a:bodyPr wrap="square" rtlCol="0">
            <a:spAutoFit/>
          </a:bodyPr>
          <a:lstStyle/>
          <a:p>
            <a:r>
              <a:rPr kumimoji="1" lang="en-US" altLang="ja-JP" sz="4000" b="1" dirty="0" err="1" smtClean="0"/>
              <a:t>TestFul</a:t>
            </a:r>
            <a:endParaRPr kumimoji="1" lang="ja-JP" altLang="en-US" sz="4000" b="1" dirty="0"/>
          </a:p>
        </p:txBody>
      </p:sp>
      <p:sp>
        <p:nvSpPr>
          <p:cNvPr id="9" name="テキスト ボックス 8"/>
          <p:cNvSpPr txBox="1"/>
          <p:nvPr/>
        </p:nvSpPr>
        <p:spPr>
          <a:xfrm>
            <a:off x="7338475" y="3473627"/>
            <a:ext cx="2286000" cy="707886"/>
          </a:xfrm>
          <a:prstGeom prst="rect">
            <a:avLst/>
          </a:prstGeom>
          <a:noFill/>
        </p:spPr>
        <p:txBody>
          <a:bodyPr wrap="square" rtlCol="0">
            <a:spAutoFit/>
          </a:bodyPr>
          <a:lstStyle/>
          <a:p>
            <a:r>
              <a:rPr lang="en-US" altLang="ja-JP" sz="4000" b="1" dirty="0" err="1" smtClean="0"/>
              <a:t>Pex</a:t>
            </a:r>
            <a:endParaRPr kumimoji="1" lang="ja-JP" altLang="en-US" sz="4000" b="1" dirty="0"/>
          </a:p>
        </p:txBody>
      </p:sp>
      <p:sp>
        <p:nvSpPr>
          <p:cNvPr id="10" name="テキスト ボックス 9"/>
          <p:cNvSpPr txBox="1"/>
          <p:nvPr/>
        </p:nvSpPr>
        <p:spPr>
          <a:xfrm>
            <a:off x="7222773" y="2537114"/>
            <a:ext cx="2286000" cy="707886"/>
          </a:xfrm>
          <a:prstGeom prst="rect">
            <a:avLst/>
          </a:prstGeom>
          <a:noFill/>
        </p:spPr>
        <p:txBody>
          <a:bodyPr wrap="square" rtlCol="0">
            <a:spAutoFit/>
          </a:bodyPr>
          <a:lstStyle/>
          <a:p>
            <a:r>
              <a:rPr kumimoji="1" lang="en-US" altLang="ja-JP" sz="4000" b="1" dirty="0" smtClean="0"/>
              <a:t>Seeker</a:t>
            </a:r>
            <a:endParaRPr kumimoji="1" lang="ja-JP" altLang="en-US" sz="4000" b="1" dirty="0"/>
          </a:p>
        </p:txBody>
      </p:sp>
      <p:sp>
        <p:nvSpPr>
          <p:cNvPr id="12" name="Rectangle 4"/>
          <p:cNvSpPr>
            <a:spLocks noChangeArrowheads="1"/>
          </p:cNvSpPr>
          <p:nvPr/>
        </p:nvSpPr>
        <p:spPr bwMode="auto">
          <a:xfrm>
            <a:off x="1527184" y="6198255"/>
            <a:ext cx="9137631"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G</a:t>
            </a:r>
            <a:r>
              <a:rPr lang="en-US" altLang="ja-JP" sz="1400" dirty="0">
                <a:solidFill>
                  <a:schemeClr val="tx2"/>
                </a:solidFill>
              </a:rPr>
              <a:t>. Fraser, A. </a:t>
            </a:r>
            <a:r>
              <a:rPr lang="en-US" altLang="ja-JP" sz="1400" dirty="0" err="1">
                <a:solidFill>
                  <a:schemeClr val="tx2"/>
                </a:solidFill>
              </a:rPr>
              <a:t>Arcuri</a:t>
            </a:r>
            <a:r>
              <a:rPr lang="en-US" altLang="ja-JP" sz="1400" dirty="0">
                <a:solidFill>
                  <a:schemeClr val="tx2"/>
                </a:solidFill>
              </a:rPr>
              <a:t>, </a:t>
            </a:r>
            <a:r>
              <a:rPr lang="en-US" altLang="ja-JP" sz="1400" dirty="0" smtClean="0">
                <a:solidFill>
                  <a:schemeClr val="tx2"/>
                </a:solidFill>
              </a:rPr>
              <a:t>“</a:t>
            </a:r>
            <a:r>
              <a:rPr lang="en-US" altLang="ja-JP" sz="1400" dirty="0" err="1" smtClean="0">
                <a:solidFill>
                  <a:schemeClr val="tx2"/>
                </a:solidFill>
              </a:rPr>
              <a:t>EvoSuite</a:t>
            </a:r>
            <a:r>
              <a:rPr lang="en-US" altLang="ja-JP" sz="1400" dirty="0">
                <a:solidFill>
                  <a:schemeClr val="tx2"/>
                </a:solidFill>
              </a:rPr>
              <a:t>: automatic test suite generation for object-oriented </a:t>
            </a:r>
            <a:r>
              <a:rPr lang="en-US" altLang="ja-JP" sz="1400" dirty="0" smtClean="0">
                <a:solidFill>
                  <a:schemeClr val="tx2"/>
                </a:solidFill>
              </a:rPr>
              <a:t>software”, </a:t>
            </a:r>
            <a:r>
              <a:rPr lang="en-US" altLang="ja-JP" sz="1400" dirty="0">
                <a:solidFill>
                  <a:schemeClr val="tx2"/>
                </a:solidFill>
              </a:rPr>
              <a:t>Proceedings of the Symposium on the Foundations of Software Engineering (FSE), pp. 416-419, 2011</a:t>
            </a:r>
            <a:r>
              <a:rPr lang="en-US" altLang="ja-JP" sz="1400" dirty="0" smtClean="0">
                <a:solidFill>
                  <a:schemeClr val="tx2"/>
                </a:solidFill>
              </a:rPr>
              <a:t>.</a:t>
            </a:r>
            <a:endParaRPr lang="en-US" altLang="ja-JP" sz="1400" dirty="0">
              <a:solidFill>
                <a:schemeClr val="tx2"/>
              </a:solidFill>
            </a:endParaRPr>
          </a:p>
        </p:txBody>
      </p:sp>
      <p:sp>
        <p:nvSpPr>
          <p:cNvPr id="13" name="角丸四角形 12"/>
          <p:cNvSpPr/>
          <p:nvPr/>
        </p:nvSpPr>
        <p:spPr>
          <a:xfrm>
            <a:off x="1055809" y="4703374"/>
            <a:ext cx="9796693" cy="1269818"/>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r>
              <a:rPr lang="ja-JP" altLang="en-US" sz="3200" dirty="0">
                <a:solidFill>
                  <a:schemeClr val="tx1"/>
                </a:solidFill>
                <a:latin typeface="ＭＳ Ｐゴシック" panose="020B0600070205080204" pitchFamily="50" charset="-128"/>
                <a:ea typeface="ＭＳ Ｐゴシック" panose="020B0600070205080204" pitchFamily="50" charset="-128"/>
              </a:rPr>
              <a:t>自動生成ツールを利用することで開発者の実装コストを削減し短期間でテストコードを作成</a:t>
            </a:r>
            <a:r>
              <a:rPr lang="ja-JP" altLang="en-US" sz="3200" dirty="0" smtClean="0">
                <a:solidFill>
                  <a:schemeClr val="tx1"/>
                </a:solidFill>
                <a:latin typeface="ＭＳ Ｐゴシック" panose="020B0600070205080204" pitchFamily="50" charset="-128"/>
                <a:ea typeface="ＭＳ Ｐゴシック" panose="020B0600070205080204" pitchFamily="50" charset="-128"/>
              </a:rPr>
              <a:t>できる</a:t>
            </a:r>
            <a:endParaRPr lang="ja-JP" altLang="en-US" sz="3200" dirty="0">
              <a:solidFill>
                <a:schemeClr val="tx1"/>
              </a:solidFill>
              <a:latin typeface="ＭＳ Ｐゴシック" panose="020B0600070205080204" pitchFamily="50" charset="-128"/>
              <a:ea typeface="ＭＳ Ｐゴシック" panose="020B0600070205080204" pitchFamily="50" charset="-128"/>
            </a:endParaRPr>
          </a:p>
        </p:txBody>
      </p:sp>
      <p:sp>
        <p:nvSpPr>
          <p:cNvPr id="14" name="スライド番号プレースホルダー 13"/>
          <p:cNvSpPr>
            <a:spLocks noGrp="1"/>
          </p:cNvSpPr>
          <p:nvPr>
            <p:ph type="sldNum" sz="quarter" idx="12"/>
          </p:nvPr>
        </p:nvSpPr>
        <p:spPr/>
        <p:txBody>
          <a:bodyPr/>
          <a:lstStyle/>
          <a:p>
            <a:fld id="{BA258462-179E-4B38-91EE-44DE7242CE39}" type="slidenum">
              <a:rPr kumimoji="1" lang="ja-JP" altLang="en-US" smtClean="0"/>
              <a:t>24</a:t>
            </a:fld>
            <a:endParaRPr kumimoji="1" lang="ja-JP" altLang="en-US"/>
          </a:p>
        </p:txBody>
      </p:sp>
      <p:sp>
        <p:nvSpPr>
          <p:cNvPr id="16" name="四角形吹き出し 15"/>
          <p:cNvSpPr/>
          <p:nvPr/>
        </p:nvSpPr>
        <p:spPr>
          <a:xfrm>
            <a:off x="4741510" y="1354530"/>
            <a:ext cx="7248525" cy="1096228"/>
          </a:xfrm>
          <a:prstGeom prst="wedgeRectCallout">
            <a:avLst>
              <a:gd name="adj1" fmla="val -62357"/>
              <a:gd name="adj2" fmla="val 50336"/>
            </a:avLst>
          </a:prstGeom>
        </p:spPr>
        <p:style>
          <a:lnRef idx="2">
            <a:schemeClr val="dk1"/>
          </a:lnRef>
          <a:fillRef idx="1">
            <a:schemeClr val="lt1"/>
          </a:fillRef>
          <a:effectRef idx="0">
            <a:schemeClr val="dk1"/>
          </a:effectRef>
          <a:fontRef idx="minor">
            <a:schemeClr val="dk1"/>
          </a:fontRef>
        </p:style>
        <p:txBody>
          <a:bodyPr rtlCol="0" anchor="ctr"/>
          <a:lstStyle/>
          <a:p>
            <a:pPr marL="0" lvl="1"/>
            <a:r>
              <a:rPr lang="ja-JP" altLang="en-US" sz="2400" dirty="0">
                <a:latin typeface="ＭＳ Ｐゴシック" panose="020B0600070205080204" pitchFamily="50" charset="-128"/>
                <a:ea typeface="ＭＳ Ｐゴシック" panose="020B0600070205080204" pitchFamily="50" charset="-128"/>
              </a:rPr>
              <a:t>ハイブリッド検索，動的記号実行，テスト容易化変換を統合した検索ベースのアプローチを用いたツール</a:t>
            </a:r>
            <a:r>
              <a:rPr lang="en-US" altLang="ja-JP" sz="2400" dirty="0">
                <a:latin typeface="ＭＳ Ｐゴシック" panose="020B0600070205080204" pitchFamily="50" charset="-128"/>
                <a:ea typeface="ＭＳ Ｐゴシック" panose="020B0600070205080204" pitchFamily="50" charset="-128"/>
              </a:rPr>
              <a:t>[1</a:t>
            </a:r>
            <a:r>
              <a:rPr lang="en-US" altLang="ja-JP" sz="2400" dirty="0" smtClean="0">
                <a:latin typeface="ＭＳ Ｐゴシック" panose="020B0600070205080204" pitchFamily="50" charset="-128"/>
                <a:ea typeface="ＭＳ Ｐゴシック" panose="020B0600070205080204" pitchFamily="50" charset="-128"/>
              </a:rPr>
              <a:t>]</a:t>
            </a:r>
            <a:endParaRPr lang="ja-JP" altLang="en-US" sz="2400"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2571292184"/>
      </p:ext>
    </p:extLst>
  </p:cSld>
  <p:clrMapOvr>
    <a:masterClrMapping/>
  </p:clrMapOvr>
  <mc:AlternateContent xmlns:mc="http://schemas.openxmlformats.org/markup-compatibility/2006" xmlns:p14="http://schemas.microsoft.com/office/powerpoint/2010/main">
    <mc:Choice Requires="p14">
      <p:transition spd="slow" p14:dur="2000" advTm="252"/>
    </mc:Choice>
    <mc:Fallback xmlns="">
      <p:transition spd="slow" advTm="252"/>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771523" y="102480"/>
            <a:ext cx="10515600" cy="1325563"/>
          </a:xfrm>
        </p:spPr>
        <p:txBody>
          <a:bodyPr/>
          <a:lstStyle/>
          <a:p>
            <a:r>
              <a:rPr kumimoji="1" lang="ja-JP" altLang="en-US" dirty="0" smtClean="0"/>
              <a:t>タイプ１の類似コードペア</a:t>
            </a:r>
            <a:endParaRPr kumimoji="1" lang="ja-JP" altLang="en-US" dirty="0"/>
          </a:p>
        </p:txBody>
      </p:sp>
      <p:sp>
        <p:nvSpPr>
          <p:cNvPr id="4" name="スライド番号プレースホルダー 3"/>
          <p:cNvSpPr>
            <a:spLocks noGrp="1"/>
          </p:cNvSpPr>
          <p:nvPr>
            <p:ph type="sldNum" sz="quarter" idx="12"/>
          </p:nvPr>
        </p:nvSpPr>
        <p:spPr/>
        <p:txBody>
          <a:bodyPr/>
          <a:lstStyle/>
          <a:p>
            <a:fld id="{BA258462-179E-4B38-91EE-44DE7242CE39}" type="slidenum">
              <a:rPr lang="ja-JP" altLang="en-US" smtClean="0"/>
              <a:pPr/>
              <a:t>25</a:t>
            </a:fld>
            <a:endParaRPr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529807260"/>
              </p:ext>
            </p:extLst>
          </p:nvPr>
        </p:nvGraphicFramePr>
        <p:xfrm>
          <a:off x="771523" y="1549249"/>
          <a:ext cx="10648951" cy="1887112"/>
        </p:xfrm>
        <a:graphic>
          <a:graphicData uri="http://schemas.openxmlformats.org/drawingml/2006/table">
            <a:tbl>
              <a:tblPr firstRow="1" bandRow="1">
                <a:tableStyleId>{5940675A-B579-460E-94D1-54222C63F5DA}</a:tableStyleId>
              </a:tblPr>
              <a:tblGrid>
                <a:gridCol w="1953138">
                  <a:extLst>
                    <a:ext uri="{9D8B030D-6E8A-4147-A177-3AD203B41FA5}">
                      <a16:colId xmlns:a16="http://schemas.microsoft.com/office/drawing/2014/main" val="20000"/>
                    </a:ext>
                  </a:extLst>
                </a:gridCol>
                <a:gridCol w="8695813">
                  <a:extLst>
                    <a:ext uri="{9D8B030D-6E8A-4147-A177-3AD203B41FA5}">
                      <a16:colId xmlns:a16="http://schemas.microsoft.com/office/drawing/2014/main" val="20001"/>
                    </a:ext>
                  </a:extLst>
                </a:gridCol>
              </a:tblGrid>
              <a:tr h="473685">
                <a:tc>
                  <a:txBody>
                    <a:bodyPr/>
                    <a:lstStyle/>
                    <a:p>
                      <a:pPr algn="ctr"/>
                      <a:r>
                        <a:rPr kumimoji="1" lang="ja-JP" altLang="en-US" sz="2200" dirty="0" smtClean="0">
                          <a:latin typeface="ＭＳ Ｐゴシック" panose="020B0600070205080204" pitchFamily="50" charset="-128"/>
                          <a:ea typeface="ＭＳ Ｐゴシック" panose="020B0600070205080204" pitchFamily="50" charset="-128"/>
                        </a:rPr>
                        <a:t>種類</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2"/>
                    </a:solidFill>
                  </a:tcPr>
                </a:tc>
                <a:tc>
                  <a:txBody>
                    <a:bodyPr/>
                    <a:lstStyle/>
                    <a:p>
                      <a:pPr algn="ctr"/>
                      <a:r>
                        <a:rPr kumimoji="1" lang="ja-JP" altLang="en-US" sz="2200" dirty="0" smtClean="0">
                          <a:latin typeface="ＭＳ Ｐゴシック" panose="020B0600070205080204" pitchFamily="50" charset="-128"/>
                          <a:ea typeface="ＭＳ Ｐゴシック" panose="020B0600070205080204" pitchFamily="50" charset="-128"/>
                        </a:rPr>
                        <a:t>意味</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2"/>
                    </a:solidFill>
                  </a:tcPr>
                </a:tc>
                <a:extLst>
                  <a:ext uri="{0D108BD9-81ED-4DB2-BD59-A6C34878D82A}">
                    <a16:rowId xmlns:a16="http://schemas.microsoft.com/office/drawing/2014/main" val="10000"/>
                  </a:ext>
                </a:extLst>
              </a:tr>
              <a:tr h="492991">
                <a:tc>
                  <a:txBody>
                    <a:bodyPr/>
                    <a:lstStyle/>
                    <a:p>
                      <a:pPr algn="ctr"/>
                      <a:r>
                        <a:rPr kumimoji="1" lang="ja-JP" altLang="en-US" sz="2400" b="1" u="sng" dirty="0" smtClean="0">
                          <a:latin typeface="ＭＳ Ｐゴシック" panose="020B0600070205080204" pitchFamily="50" charset="-128"/>
                          <a:ea typeface="ＭＳ Ｐゴシック" panose="020B0600070205080204" pitchFamily="50" charset="-128"/>
                        </a:rPr>
                        <a:t>タイプ</a:t>
                      </a:r>
                      <a:r>
                        <a:rPr kumimoji="1" lang="en-US" altLang="ja-JP" sz="2400" b="1" u="sng" dirty="0" smtClean="0">
                          <a:latin typeface="ＭＳ Ｐゴシック" panose="020B0600070205080204" pitchFamily="50" charset="-128"/>
                          <a:ea typeface="ＭＳ Ｐゴシック" panose="020B0600070205080204" pitchFamily="50" charset="-128"/>
                        </a:rPr>
                        <a:t>1</a:t>
                      </a:r>
                      <a:endParaRPr kumimoji="1" lang="en-US" altLang="ja-JP" sz="2400" b="1" i="1" u="sng" dirty="0" smtClean="0">
                        <a:solidFill>
                          <a:schemeClr val="tx1"/>
                        </a:solidFill>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accent4">
                        <a:lumMod val="20000"/>
                        <a:lumOff val="80000"/>
                      </a:schemeClr>
                    </a:solidFill>
                  </a:tcPr>
                </a:tc>
                <a:tc>
                  <a:txBody>
                    <a:bodyPr/>
                    <a:lstStyle/>
                    <a:p>
                      <a:pPr algn="l"/>
                      <a:r>
                        <a:rPr kumimoji="1" lang="ja-JP" altLang="en-US" sz="2400" b="1" u="sng" dirty="0" smtClean="0">
                          <a:latin typeface="ＭＳ Ｐゴシック" panose="020B0600070205080204" pitchFamily="50" charset="-128"/>
                          <a:ea typeface="ＭＳ Ｐゴシック" panose="020B0600070205080204" pitchFamily="50" charset="-128"/>
                        </a:rPr>
                        <a:t>レイアウト・空白・コメントの違いを除き完全に一致している</a:t>
                      </a:r>
                      <a:endParaRPr kumimoji="1" lang="ja-JP" altLang="en-US" sz="2400" b="1" i="1" u="sng" dirty="0">
                        <a:solidFill>
                          <a:schemeClr val="tx1"/>
                        </a:solidFill>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accent4">
                        <a:lumMod val="20000"/>
                        <a:lumOff val="80000"/>
                      </a:schemeClr>
                    </a:solidFill>
                  </a:tcPr>
                </a:tc>
                <a:extLst>
                  <a:ext uri="{0D108BD9-81ED-4DB2-BD59-A6C34878D82A}">
                    <a16:rowId xmlns:a16="http://schemas.microsoft.com/office/drawing/2014/main" val="10001"/>
                  </a:ext>
                </a:extLst>
              </a:tr>
              <a:tr h="460292">
                <a:tc>
                  <a:txBody>
                    <a:bodyPr/>
                    <a:lstStyle/>
                    <a:p>
                      <a:pPr algn="ctr"/>
                      <a:r>
                        <a:rPr kumimoji="1" lang="ja-JP" altLang="en-US" sz="2200" dirty="0" smtClean="0">
                          <a:latin typeface="ＭＳ Ｐゴシック" panose="020B0600070205080204" pitchFamily="50" charset="-128"/>
                          <a:ea typeface="ＭＳ Ｐゴシック" panose="020B0600070205080204" pitchFamily="50" charset="-128"/>
                        </a:rPr>
                        <a:t>タイプ</a:t>
                      </a:r>
                      <a:r>
                        <a:rPr kumimoji="1" lang="en-US" altLang="ja-JP" sz="2200" dirty="0" smtClean="0">
                          <a:latin typeface="ＭＳ Ｐゴシック" panose="020B0600070205080204" pitchFamily="50" charset="-128"/>
                          <a:ea typeface="ＭＳ Ｐゴシック" panose="020B0600070205080204" pitchFamily="50" charset="-128"/>
                        </a:rPr>
                        <a:t>2</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tc>
                <a:tc>
                  <a:txBody>
                    <a:bodyPr/>
                    <a:lstStyle/>
                    <a:p>
                      <a:pPr algn="l"/>
                      <a:r>
                        <a:rPr kumimoji="1" lang="ja-JP" altLang="en-US" sz="2200" dirty="0" smtClean="0">
                          <a:latin typeface="ＭＳ Ｐゴシック" panose="020B0600070205080204" pitchFamily="50" charset="-128"/>
                          <a:ea typeface="ＭＳ Ｐゴシック" panose="020B0600070205080204" pitchFamily="50" charset="-128"/>
                        </a:rPr>
                        <a:t>タイプ</a:t>
                      </a:r>
                      <a:r>
                        <a:rPr kumimoji="1" lang="en-US" altLang="ja-JP" sz="2200" dirty="0" smtClean="0">
                          <a:latin typeface="ＭＳ Ｐゴシック" panose="020B0600070205080204" pitchFamily="50" charset="-128"/>
                          <a:ea typeface="ＭＳ Ｐゴシック" panose="020B0600070205080204" pitchFamily="50" charset="-128"/>
                        </a:rPr>
                        <a:t>1</a:t>
                      </a:r>
                      <a:r>
                        <a:rPr kumimoji="1" lang="ja-JP" altLang="en-US" sz="2200" dirty="0" smtClean="0">
                          <a:latin typeface="ＭＳ Ｐゴシック" panose="020B0600070205080204" pitchFamily="50" charset="-128"/>
                          <a:ea typeface="ＭＳ Ｐゴシック" panose="020B0600070205080204" pitchFamily="50" charset="-128"/>
                        </a:rPr>
                        <a:t>に加え変数名・型の違いを除き構文的に一致している</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tc>
                <a:extLst>
                  <a:ext uri="{0D108BD9-81ED-4DB2-BD59-A6C34878D82A}">
                    <a16:rowId xmlns:a16="http://schemas.microsoft.com/office/drawing/2014/main" val="10002"/>
                  </a:ext>
                </a:extLst>
              </a:tr>
              <a:tr h="460144">
                <a:tc>
                  <a:txBody>
                    <a:bodyPr/>
                    <a:lstStyle/>
                    <a:p>
                      <a:pPr algn="ctr"/>
                      <a:r>
                        <a:rPr kumimoji="1" lang="ja-JP" altLang="en-US" sz="2200" dirty="0" smtClean="0">
                          <a:latin typeface="ＭＳ Ｐゴシック" panose="020B0600070205080204" pitchFamily="50" charset="-128"/>
                          <a:ea typeface="ＭＳ Ｐゴシック" panose="020B0600070205080204" pitchFamily="50" charset="-128"/>
                        </a:rPr>
                        <a:t>タイプ</a:t>
                      </a:r>
                      <a:r>
                        <a:rPr kumimoji="1" lang="en-US" altLang="ja-JP" sz="2200" dirty="0" smtClean="0">
                          <a:latin typeface="ＭＳ Ｐゴシック" panose="020B0600070205080204" pitchFamily="50" charset="-128"/>
                          <a:ea typeface="ＭＳ Ｐゴシック" panose="020B0600070205080204" pitchFamily="50" charset="-128"/>
                        </a:rPr>
                        <a:t>3</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tc>
                <a:tc>
                  <a:txBody>
                    <a:bodyPr/>
                    <a:lstStyle/>
                    <a:p>
                      <a:pPr algn="l"/>
                      <a:r>
                        <a:rPr kumimoji="1" lang="ja-JP" altLang="en-US" sz="2200" dirty="0" smtClean="0">
                          <a:latin typeface="ＭＳ Ｐゴシック" panose="020B0600070205080204" pitchFamily="50" charset="-128"/>
                          <a:ea typeface="ＭＳ Ｐゴシック" panose="020B0600070205080204" pitchFamily="50" charset="-128"/>
                        </a:rPr>
                        <a:t>タイプ</a:t>
                      </a:r>
                      <a:r>
                        <a:rPr kumimoji="1" lang="en-US" altLang="ja-JP" sz="2200" dirty="0" smtClean="0">
                          <a:latin typeface="ＭＳ Ｐゴシック" panose="020B0600070205080204" pitchFamily="50" charset="-128"/>
                          <a:ea typeface="ＭＳ Ｐゴシック" panose="020B0600070205080204" pitchFamily="50" charset="-128"/>
                        </a:rPr>
                        <a:t>2</a:t>
                      </a:r>
                      <a:r>
                        <a:rPr kumimoji="1" lang="ja-JP" altLang="en-US" sz="2200" dirty="0" smtClean="0">
                          <a:latin typeface="ＭＳ Ｐゴシック" panose="020B0600070205080204" pitchFamily="50" charset="-128"/>
                          <a:ea typeface="ＭＳ Ｐゴシック" panose="020B0600070205080204" pitchFamily="50" charset="-128"/>
                        </a:rPr>
                        <a:t>に加え文が挿入・削除・変更されている</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tc>
                <a:extLst>
                  <a:ext uri="{0D108BD9-81ED-4DB2-BD59-A6C34878D82A}">
                    <a16:rowId xmlns:a16="http://schemas.microsoft.com/office/drawing/2014/main" val="10003"/>
                  </a:ext>
                </a:extLst>
              </a:tr>
            </a:tbl>
          </a:graphicData>
        </a:graphic>
      </p:graphicFrame>
      <p:sp>
        <p:nvSpPr>
          <p:cNvPr id="6" name="テキスト ボックス 5"/>
          <p:cNvSpPr txBox="1"/>
          <p:nvPr/>
        </p:nvSpPr>
        <p:spPr>
          <a:xfrm>
            <a:off x="771524" y="3851707"/>
            <a:ext cx="5213351" cy="2246769"/>
          </a:xfrm>
          <a:prstGeom prst="rect">
            <a:avLst/>
          </a:prstGeom>
          <a:solidFill>
            <a:schemeClr val="bg1"/>
          </a:solidFill>
          <a:ln>
            <a:solidFill>
              <a:schemeClr val="tx1"/>
            </a:solidFill>
          </a:ln>
        </p:spPr>
        <p:txBody>
          <a:bodyPr wrap="square">
            <a:spAutoFit/>
          </a:bodyPr>
          <a:lstStyle/>
          <a:p>
            <a:pPr>
              <a:defRPr/>
            </a:pPr>
            <a:r>
              <a:rPr lang="en-US" altLang="ja-JP" sz="2000" dirty="0" err="1">
                <a:latin typeface="Consolas" panose="020B0609020204030204" pitchFamily="49" charset="0"/>
              </a:rPr>
              <a:t>int</a:t>
            </a:r>
            <a:r>
              <a:rPr lang="en-US" altLang="ja-JP" sz="2000" dirty="0">
                <a:latin typeface="Consolas" panose="020B0609020204030204" pitchFamily="49" charset="0"/>
              </a:rPr>
              <a:t> sum(</a:t>
            </a:r>
            <a:r>
              <a:rPr lang="en-US" altLang="ja-JP" sz="2000" dirty="0" err="1">
                <a:latin typeface="Consolas" panose="020B0609020204030204" pitchFamily="49" charset="0"/>
              </a:rPr>
              <a:t>int</a:t>
            </a:r>
            <a:r>
              <a:rPr lang="en-US" altLang="ja-JP" sz="2000" dirty="0">
                <a:latin typeface="Consolas" panose="020B0609020204030204" pitchFamily="49" charset="0"/>
              </a:rPr>
              <a:t>[] data){</a:t>
            </a:r>
          </a:p>
          <a:p>
            <a:pPr>
              <a:defRPr/>
            </a:pPr>
            <a:r>
              <a:rPr lang="en-US" altLang="ja-JP" sz="2000" dirty="0">
                <a:latin typeface="Consolas" panose="020B0609020204030204" pitchFamily="49" charset="0"/>
              </a:rPr>
              <a:t>   </a:t>
            </a:r>
            <a:r>
              <a:rPr lang="en-US" altLang="ja-JP" sz="2000" dirty="0" err="1" smtClean="0">
                <a:latin typeface="Consolas" panose="020B0609020204030204" pitchFamily="49" charset="0"/>
              </a:rPr>
              <a:t>int</a:t>
            </a:r>
            <a:r>
              <a:rPr lang="en-US" altLang="ja-JP" sz="2000" dirty="0" smtClean="0">
                <a:latin typeface="Consolas" panose="020B0609020204030204" pitchFamily="49" charset="0"/>
              </a:rPr>
              <a:t> </a:t>
            </a:r>
            <a:r>
              <a:rPr lang="en-US" altLang="ja-JP" sz="2000" dirty="0">
                <a:latin typeface="Consolas" panose="020B0609020204030204" pitchFamily="49" charset="0"/>
              </a:rPr>
              <a:t>sum = 0;</a:t>
            </a:r>
          </a:p>
          <a:p>
            <a:pPr>
              <a:defRPr/>
            </a:pPr>
            <a:r>
              <a:rPr lang="en-US" altLang="ja-JP" sz="2000" dirty="0">
                <a:latin typeface="Consolas" panose="020B0609020204030204" pitchFamily="49" charset="0"/>
              </a:rPr>
              <a:t>   </a:t>
            </a:r>
            <a:r>
              <a:rPr lang="en-US" altLang="ja-JP" sz="2000" dirty="0" smtClean="0">
                <a:latin typeface="Consolas" panose="020B0609020204030204" pitchFamily="49" charset="0"/>
              </a:rPr>
              <a:t>for(</a:t>
            </a:r>
            <a:r>
              <a:rPr lang="en-US" altLang="ja-JP" sz="2000" dirty="0" err="1" smtClean="0">
                <a:latin typeface="Consolas" panose="020B0609020204030204" pitchFamily="49" charset="0"/>
              </a:rPr>
              <a:t>int</a:t>
            </a:r>
            <a:r>
              <a:rPr lang="en-US" altLang="ja-JP" sz="2000" dirty="0" smtClean="0">
                <a:latin typeface="Consolas" panose="020B0609020204030204" pitchFamily="49" charset="0"/>
              </a:rPr>
              <a:t> </a:t>
            </a:r>
            <a:r>
              <a:rPr lang="en-US" altLang="ja-JP" sz="2000" dirty="0">
                <a:latin typeface="Consolas" panose="020B0609020204030204" pitchFamily="49" charset="0"/>
              </a:rPr>
              <a:t>i=0; i&lt;</a:t>
            </a:r>
            <a:r>
              <a:rPr lang="en-US" altLang="ja-JP" sz="2000" dirty="0" err="1">
                <a:latin typeface="Consolas" panose="020B0609020204030204" pitchFamily="49" charset="0"/>
              </a:rPr>
              <a:t>data.length</a:t>
            </a:r>
            <a:r>
              <a:rPr lang="en-US" altLang="ja-JP" sz="2000" dirty="0">
                <a:latin typeface="Consolas" panose="020B0609020204030204" pitchFamily="49" charset="0"/>
              </a:rPr>
              <a:t>; i++){</a:t>
            </a:r>
          </a:p>
          <a:p>
            <a:pPr>
              <a:defRPr/>
            </a:pPr>
            <a:r>
              <a:rPr lang="en-US" altLang="ja-JP" sz="2000" dirty="0">
                <a:latin typeface="Consolas" panose="020B0609020204030204" pitchFamily="49" charset="0"/>
              </a:rPr>
              <a:t>      </a:t>
            </a:r>
            <a:r>
              <a:rPr lang="en-US" altLang="ja-JP" sz="2000" dirty="0" smtClean="0">
                <a:latin typeface="Consolas" panose="020B0609020204030204" pitchFamily="49" charset="0"/>
              </a:rPr>
              <a:t>sum </a:t>
            </a:r>
            <a:r>
              <a:rPr lang="en-US" altLang="ja-JP" sz="2000" dirty="0">
                <a:latin typeface="Consolas" panose="020B0609020204030204" pitchFamily="49" charset="0"/>
              </a:rPr>
              <a:t>= sum + data[</a:t>
            </a:r>
            <a:r>
              <a:rPr lang="en-US" altLang="ja-JP" sz="2000" dirty="0" err="1">
                <a:latin typeface="Consolas" panose="020B0609020204030204" pitchFamily="49" charset="0"/>
              </a:rPr>
              <a:t>i</a:t>
            </a:r>
            <a:r>
              <a:rPr lang="en-US" altLang="ja-JP" sz="2000" dirty="0" smtClean="0">
                <a:latin typeface="Consolas" panose="020B0609020204030204" pitchFamily="49" charset="0"/>
              </a:rPr>
              <a:t>];</a:t>
            </a:r>
            <a:endParaRPr lang="en-US" altLang="ja-JP" sz="2000" dirty="0">
              <a:latin typeface="Consolas" panose="020B0609020204030204" pitchFamily="49" charset="0"/>
            </a:endParaRPr>
          </a:p>
          <a:p>
            <a:pPr>
              <a:defRPr/>
            </a:pPr>
            <a:r>
              <a:rPr lang="en-US" altLang="ja-JP" sz="2000" dirty="0">
                <a:latin typeface="Consolas" panose="020B0609020204030204" pitchFamily="49" charset="0"/>
              </a:rPr>
              <a:t>   </a:t>
            </a:r>
            <a:r>
              <a:rPr lang="en-US" altLang="ja-JP" sz="2000" dirty="0" smtClean="0">
                <a:latin typeface="Consolas" panose="020B0609020204030204" pitchFamily="49" charset="0"/>
              </a:rPr>
              <a:t>}</a:t>
            </a:r>
            <a:endParaRPr lang="en-US" altLang="ja-JP" sz="2000" dirty="0">
              <a:latin typeface="Consolas" panose="020B0609020204030204" pitchFamily="49" charset="0"/>
            </a:endParaRPr>
          </a:p>
          <a:p>
            <a:pPr>
              <a:defRPr/>
            </a:pPr>
            <a:r>
              <a:rPr lang="en-US" altLang="ja-JP" sz="2000" dirty="0">
                <a:latin typeface="Consolas" panose="020B0609020204030204" pitchFamily="49" charset="0"/>
              </a:rPr>
              <a:t>   </a:t>
            </a:r>
            <a:r>
              <a:rPr lang="en-US" altLang="ja-JP" sz="2000" dirty="0" smtClean="0">
                <a:latin typeface="Consolas" panose="020B0609020204030204" pitchFamily="49" charset="0"/>
              </a:rPr>
              <a:t>return </a:t>
            </a:r>
            <a:r>
              <a:rPr lang="en-US" altLang="ja-JP" sz="2000" dirty="0">
                <a:latin typeface="Consolas" panose="020B0609020204030204" pitchFamily="49" charset="0"/>
              </a:rPr>
              <a:t>sum;	</a:t>
            </a:r>
          </a:p>
          <a:p>
            <a:pPr>
              <a:defRPr/>
            </a:pPr>
            <a:r>
              <a:rPr lang="en-US" altLang="ja-JP" sz="2000" dirty="0">
                <a:latin typeface="Consolas" panose="020B0609020204030204" pitchFamily="49" charset="0"/>
              </a:rPr>
              <a:t>}</a:t>
            </a:r>
            <a:endParaRPr lang="ja-JP" altLang="en-US" sz="2000" dirty="0">
              <a:latin typeface="Consolas" panose="020B0609020204030204" pitchFamily="49" charset="0"/>
            </a:endParaRPr>
          </a:p>
        </p:txBody>
      </p:sp>
      <p:sp>
        <p:nvSpPr>
          <p:cNvPr id="9" name="テキスト ボックス 8"/>
          <p:cNvSpPr txBox="1"/>
          <p:nvPr/>
        </p:nvSpPr>
        <p:spPr>
          <a:xfrm>
            <a:off x="6207124" y="3851706"/>
            <a:ext cx="5213351" cy="2246769"/>
          </a:xfrm>
          <a:prstGeom prst="rect">
            <a:avLst/>
          </a:prstGeom>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2000" dirty="0" err="1">
                <a:latin typeface="Consolas" panose="020B0609020204030204" pitchFamily="49" charset="0"/>
              </a:rPr>
              <a:t>int</a:t>
            </a:r>
            <a:r>
              <a:rPr lang="en-US" altLang="ja-JP" sz="2000" dirty="0">
                <a:latin typeface="Consolas" panose="020B0609020204030204" pitchFamily="49" charset="0"/>
              </a:rPr>
              <a:t> sum(</a:t>
            </a:r>
            <a:r>
              <a:rPr lang="en-US" altLang="ja-JP" sz="2000" dirty="0" err="1">
                <a:latin typeface="Consolas" panose="020B0609020204030204" pitchFamily="49" charset="0"/>
              </a:rPr>
              <a:t>int</a:t>
            </a:r>
            <a:r>
              <a:rPr lang="en-US" altLang="ja-JP" sz="2000" dirty="0">
                <a:latin typeface="Consolas" panose="020B0609020204030204" pitchFamily="49" charset="0"/>
              </a:rPr>
              <a:t>[] data){</a:t>
            </a:r>
          </a:p>
          <a:p>
            <a:pPr>
              <a:defRPr/>
            </a:pPr>
            <a:r>
              <a:rPr lang="en-US" altLang="ja-JP" sz="2000" dirty="0">
                <a:latin typeface="Consolas" panose="020B0609020204030204" pitchFamily="49" charset="0"/>
              </a:rPr>
              <a:t>   </a:t>
            </a:r>
            <a:r>
              <a:rPr lang="en-US" altLang="ja-JP" sz="2000" dirty="0" err="1" smtClean="0">
                <a:latin typeface="Consolas" panose="020B0609020204030204" pitchFamily="49" charset="0"/>
              </a:rPr>
              <a:t>int</a:t>
            </a:r>
            <a:r>
              <a:rPr lang="en-US" altLang="ja-JP" sz="2000" dirty="0" smtClean="0">
                <a:latin typeface="Consolas" panose="020B0609020204030204" pitchFamily="49" charset="0"/>
              </a:rPr>
              <a:t> </a:t>
            </a:r>
            <a:r>
              <a:rPr lang="en-US" altLang="ja-JP" sz="2000" dirty="0">
                <a:latin typeface="Consolas" panose="020B0609020204030204" pitchFamily="49" charset="0"/>
              </a:rPr>
              <a:t>sum = 0;</a:t>
            </a:r>
          </a:p>
          <a:p>
            <a:pPr>
              <a:defRPr/>
            </a:pPr>
            <a:r>
              <a:rPr lang="en-US" altLang="ja-JP" sz="2000" dirty="0">
                <a:latin typeface="Consolas" panose="020B0609020204030204" pitchFamily="49" charset="0"/>
              </a:rPr>
              <a:t>   </a:t>
            </a:r>
            <a:r>
              <a:rPr lang="en-US" altLang="ja-JP" sz="2000" dirty="0" smtClean="0">
                <a:latin typeface="Consolas" panose="020B0609020204030204" pitchFamily="49" charset="0"/>
              </a:rPr>
              <a:t>for(</a:t>
            </a:r>
            <a:r>
              <a:rPr lang="en-US" altLang="ja-JP" sz="2000" dirty="0" err="1" smtClean="0">
                <a:latin typeface="Consolas" panose="020B0609020204030204" pitchFamily="49" charset="0"/>
              </a:rPr>
              <a:t>int</a:t>
            </a:r>
            <a:r>
              <a:rPr lang="en-US" altLang="ja-JP" sz="2000" dirty="0" smtClean="0">
                <a:latin typeface="Consolas" panose="020B0609020204030204" pitchFamily="49" charset="0"/>
              </a:rPr>
              <a:t> </a:t>
            </a:r>
            <a:r>
              <a:rPr lang="en-US" altLang="ja-JP" sz="2000" dirty="0">
                <a:latin typeface="Consolas" panose="020B0609020204030204" pitchFamily="49" charset="0"/>
              </a:rPr>
              <a:t>i=0; i&lt;</a:t>
            </a:r>
            <a:r>
              <a:rPr lang="en-US" altLang="ja-JP" sz="2000" dirty="0" err="1">
                <a:latin typeface="Consolas" panose="020B0609020204030204" pitchFamily="49" charset="0"/>
              </a:rPr>
              <a:t>data.length</a:t>
            </a:r>
            <a:r>
              <a:rPr lang="en-US" altLang="ja-JP" sz="2000" dirty="0">
                <a:latin typeface="Consolas" panose="020B0609020204030204" pitchFamily="49" charset="0"/>
              </a:rPr>
              <a:t>; i++){</a:t>
            </a:r>
          </a:p>
          <a:p>
            <a:pPr>
              <a:defRPr/>
            </a:pPr>
            <a:r>
              <a:rPr lang="en-US" altLang="ja-JP" sz="2000" dirty="0">
                <a:latin typeface="Consolas" panose="020B0609020204030204" pitchFamily="49" charset="0"/>
              </a:rPr>
              <a:t>      </a:t>
            </a:r>
            <a:r>
              <a:rPr lang="en-US" altLang="ja-JP" sz="2000" dirty="0" smtClean="0">
                <a:latin typeface="Consolas" panose="020B0609020204030204" pitchFamily="49" charset="0"/>
              </a:rPr>
              <a:t>sum </a:t>
            </a:r>
            <a:r>
              <a:rPr lang="en-US" altLang="ja-JP" sz="2000" dirty="0">
                <a:latin typeface="Consolas" panose="020B0609020204030204" pitchFamily="49" charset="0"/>
              </a:rPr>
              <a:t>= sum + data[</a:t>
            </a:r>
            <a:r>
              <a:rPr lang="en-US" altLang="ja-JP" sz="2000" dirty="0" err="1">
                <a:latin typeface="Consolas" panose="020B0609020204030204" pitchFamily="49" charset="0"/>
              </a:rPr>
              <a:t>i</a:t>
            </a:r>
            <a:r>
              <a:rPr lang="en-US" altLang="ja-JP" sz="2000" dirty="0" smtClean="0">
                <a:latin typeface="Consolas" panose="020B0609020204030204" pitchFamily="49" charset="0"/>
              </a:rPr>
              <a:t>];</a:t>
            </a:r>
            <a:endParaRPr lang="en-US" altLang="ja-JP" sz="2000" dirty="0">
              <a:latin typeface="Consolas" panose="020B0609020204030204" pitchFamily="49" charset="0"/>
            </a:endParaRPr>
          </a:p>
          <a:p>
            <a:pPr>
              <a:defRPr/>
            </a:pPr>
            <a:r>
              <a:rPr lang="en-US" altLang="ja-JP" sz="2000" dirty="0">
                <a:latin typeface="Consolas" panose="020B0609020204030204" pitchFamily="49" charset="0"/>
              </a:rPr>
              <a:t>   </a:t>
            </a:r>
            <a:r>
              <a:rPr lang="en-US" altLang="ja-JP" sz="2000" dirty="0" smtClean="0">
                <a:latin typeface="Consolas" panose="020B0609020204030204" pitchFamily="49" charset="0"/>
              </a:rPr>
              <a:t>}</a:t>
            </a:r>
            <a:endParaRPr lang="en-US" altLang="ja-JP" sz="2000" dirty="0">
              <a:latin typeface="Consolas" panose="020B0609020204030204" pitchFamily="49" charset="0"/>
            </a:endParaRPr>
          </a:p>
          <a:p>
            <a:pPr>
              <a:defRPr/>
            </a:pPr>
            <a:r>
              <a:rPr lang="en-US" altLang="ja-JP" sz="2000" dirty="0">
                <a:latin typeface="Consolas" panose="020B0609020204030204" pitchFamily="49" charset="0"/>
              </a:rPr>
              <a:t>   </a:t>
            </a:r>
            <a:r>
              <a:rPr lang="en-US" altLang="ja-JP" sz="2000" dirty="0" smtClean="0">
                <a:latin typeface="Consolas" panose="020B0609020204030204" pitchFamily="49" charset="0"/>
              </a:rPr>
              <a:t>return </a:t>
            </a:r>
            <a:r>
              <a:rPr lang="en-US" altLang="ja-JP" sz="2000" dirty="0">
                <a:latin typeface="Consolas" panose="020B0609020204030204" pitchFamily="49" charset="0"/>
              </a:rPr>
              <a:t>sum;	</a:t>
            </a:r>
          </a:p>
          <a:p>
            <a:pPr>
              <a:defRPr/>
            </a:pPr>
            <a:r>
              <a:rPr lang="en-US" altLang="ja-JP" sz="2000" dirty="0">
                <a:latin typeface="Consolas" panose="020B0609020204030204" pitchFamily="49" charset="0"/>
              </a:rPr>
              <a:t>}</a:t>
            </a:r>
            <a:endParaRPr lang="ja-JP" altLang="en-US" sz="2000" dirty="0">
              <a:latin typeface="Consolas" panose="020B0609020204030204" pitchFamily="49" charset="0"/>
            </a:endParaRPr>
          </a:p>
        </p:txBody>
      </p:sp>
      <p:sp>
        <p:nvSpPr>
          <p:cNvPr id="8" name="左右矢印 6"/>
          <p:cNvSpPr>
            <a:spLocks noChangeArrowheads="1"/>
          </p:cNvSpPr>
          <p:nvPr/>
        </p:nvSpPr>
        <p:spPr bwMode="auto">
          <a:xfrm>
            <a:off x="5717380" y="4766496"/>
            <a:ext cx="757238" cy="431800"/>
          </a:xfrm>
          <a:prstGeom prst="leftRightArrow">
            <a:avLst>
              <a:gd name="adj1" fmla="val 50000"/>
              <a:gd name="adj2" fmla="val 50020"/>
            </a:avLst>
          </a:prstGeom>
          <a:ln>
            <a:solidFill>
              <a:schemeClr val="tx1"/>
            </a:solidFill>
            <a:headEnd/>
            <a:tailEnd/>
          </a:ln>
        </p:spPr>
        <p:style>
          <a:lnRef idx="1">
            <a:schemeClr val="accent4"/>
          </a:lnRef>
          <a:fillRef idx="2">
            <a:schemeClr val="accent4"/>
          </a:fillRef>
          <a:effectRef idx="1">
            <a:schemeClr val="accent4"/>
          </a:effectRef>
          <a:fontRef idx="minor">
            <a:schemeClr val="dk1"/>
          </a:fontRef>
        </p:style>
        <p:txBody>
          <a:bodyPr/>
          <a:lstStyle>
            <a:lvl1pPr>
              <a:spcBef>
                <a:spcPct val="20000"/>
              </a:spcBef>
              <a:buClr>
                <a:schemeClr val="hlink"/>
              </a:buClr>
              <a:buSzPct val="95000"/>
              <a:buFont typeface="Wingdings" panose="05000000000000000000" pitchFamily="2" charset="2"/>
              <a:buChar char="l"/>
              <a:defRPr kumimoji="1" sz="3200">
                <a:solidFill>
                  <a:schemeClr val="tx1"/>
                </a:solidFill>
                <a:latin typeface="Arial" panose="020B0604020202020204" pitchFamily="34" charset="0"/>
                <a:ea typeface="MS UI Gothic" panose="020B0600070205080204" pitchFamily="50" charset="-128"/>
              </a:defRPr>
            </a:lvl1pPr>
            <a:lvl2pPr marL="742950" indent="-285750">
              <a:spcBef>
                <a:spcPct val="20000"/>
              </a:spcBef>
              <a:buClr>
                <a:schemeClr val="hlink"/>
              </a:buClr>
              <a:buSzPct val="85000"/>
              <a:buFont typeface="Arial" panose="020B0604020202020204" pitchFamily="34" charset="0"/>
              <a:buChar char="►"/>
              <a:defRPr kumimoji="1" sz="2800">
                <a:solidFill>
                  <a:schemeClr val="tx1"/>
                </a:solidFill>
                <a:latin typeface="Arial" panose="020B0604020202020204" pitchFamily="34" charset="0"/>
                <a:ea typeface="MS UI Gothic" panose="020B0600070205080204" pitchFamily="50" charset="-128"/>
              </a:defRPr>
            </a:lvl2pPr>
            <a:lvl3pPr marL="1143000" indent="-228600">
              <a:spcBef>
                <a:spcPct val="20000"/>
              </a:spcBef>
              <a:buSzPct val="80000"/>
              <a:buFont typeface="Wingdings" panose="05000000000000000000" pitchFamily="2" charset="2"/>
              <a:buChar char="n"/>
              <a:defRPr kumimoji="1" sz="2400">
                <a:solidFill>
                  <a:schemeClr val="tx1"/>
                </a:solidFill>
                <a:latin typeface="Arial" panose="020B0604020202020204" pitchFamily="34" charset="0"/>
                <a:ea typeface="MS UI Gothic" panose="020B0600070205080204" pitchFamily="50" charset="-128"/>
              </a:defRPr>
            </a:lvl3pPr>
            <a:lvl4pPr marL="1600200" indent="-228600">
              <a:spcBef>
                <a:spcPct val="20000"/>
              </a:spcBef>
              <a:buChar char="–"/>
              <a:defRPr kumimoji="1" sz="2000">
                <a:solidFill>
                  <a:schemeClr val="tx1"/>
                </a:solidFill>
                <a:latin typeface="Arial" panose="020B0604020202020204" pitchFamily="34" charset="0"/>
                <a:ea typeface="MS UI Gothic" panose="020B0600070205080204" pitchFamily="50" charset="-128"/>
              </a:defRPr>
            </a:lvl4pPr>
            <a:lvl5pPr marL="2057400" indent="-228600">
              <a:spcBef>
                <a:spcPct val="20000"/>
              </a:spcBef>
              <a:buChar char="»"/>
              <a:defRPr kumimoji="1" sz="2000">
                <a:solidFill>
                  <a:schemeClr val="tx1"/>
                </a:solidFill>
                <a:latin typeface="Arial" panose="020B0604020202020204" pitchFamily="34" charset="0"/>
                <a:ea typeface="MS UI Gothic" panose="020B0600070205080204" pitchFamily="50" charset="-128"/>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9pPr>
          </a:lstStyle>
          <a:p>
            <a:pPr algn="ctr" eaLnBrk="1" hangingPunct="1">
              <a:spcBef>
                <a:spcPct val="0"/>
              </a:spcBef>
              <a:buClrTx/>
              <a:buSzTx/>
              <a:buFontTx/>
              <a:buNone/>
            </a:pPr>
            <a:endParaRPr kumimoji="0" lang="ja-JP" altLang="en-US" sz="2400">
              <a:latin typeface="Times New Roman" panose="02020603050405020304" pitchFamily="18" charset="0"/>
              <a:ea typeface="ＭＳ Ｐゴシック" panose="020B0600070205080204" pitchFamily="50" charset="-128"/>
            </a:endParaRPr>
          </a:p>
        </p:txBody>
      </p:sp>
      <p:sp>
        <p:nvSpPr>
          <p:cNvPr id="10" name="正方形/長方形 9"/>
          <p:cNvSpPr/>
          <p:nvPr/>
        </p:nvSpPr>
        <p:spPr>
          <a:xfrm>
            <a:off x="2553430" y="6098475"/>
            <a:ext cx="1293944" cy="461665"/>
          </a:xfrm>
          <a:prstGeom prst="rect">
            <a:avLst/>
          </a:prstGeom>
        </p:spPr>
        <p:txBody>
          <a:bodyPr wrap="none">
            <a:spAutoFit/>
          </a:bodyPr>
          <a:lstStyle/>
          <a:p>
            <a:pPr algn="ctr">
              <a:defRPr/>
            </a:pPr>
            <a:r>
              <a:rPr lang="ja-JP" altLang="en-US" sz="2400" dirty="0">
                <a:latin typeface="ＭＳ Ｐゴシック" panose="020B0600070205080204" pitchFamily="50" charset="-128"/>
                <a:ea typeface="ＭＳ Ｐゴシック" panose="020B0600070205080204" pitchFamily="50" charset="-128"/>
              </a:rPr>
              <a:t>メソッド</a:t>
            </a:r>
            <a:r>
              <a:rPr lang="en-US" altLang="ja-JP" sz="2400" dirty="0" smtClean="0">
                <a:latin typeface="ＭＳ Ｐゴシック" panose="020B0600070205080204" pitchFamily="50" charset="-128"/>
                <a:ea typeface="ＭＳ Ｐゴシック" panose="020B0600070205080204" pitchFamily="50" charset="-128"/>
              </a:rPr>
              <a:t>A</a:t>
            </a:r>
            <a:endParaRPr lang="ja-JP" altLang="en-US" sz="2400" dirty="0">
              <a:latin typeface="ＭＳ Ｐゴシック" panose="020B0600070205080204" pitchFamily="50" charset="-128"/>
              <a:ea typeface="ＭＳ Ｐゴシック" panose="020B0600070205080204" pitchFamily="50" charset="-128"/>
            </a:endParaRPr>
          </a:p>
        </p:txBody>
      </p:sp>
      <p:sp>
        <p:nvSpPr>
          <p:cNvPr id="11" name="正方形/長方形 10"/>
          <p:cNvSpPr/>
          <p:nvPr/>
        </p:nvSpPr>
        <p:spPr>
          <a:xfrm>
            <a:off x="8104994" y="6113939"/>
            <a:ext cx="1293944" cy="461665"/>
          </a:xfrm>
          <a:prstGeom prst="rect">
            <a:avLst/>
          </a:prstGeom>
        </p:spPr>
        <p:txBody>
          <a:bodyPr wrap="none">
            <a:spAutoFit/>
          </a:bodyPr>
          <a:lstStyle/>
          <a:p>
            <a:pPr algn="ctr">
              <a:defRPr/>
            </a:pPr>
            <a:r>
              <a:rPr lang="ja-JP" altLang="en-US" sz="2400" dirty="0" smtClean="0">
                <a:latin typeface="ＭＳ Ｐゴシック" panose="020B0600070205080204" pitchFamily="50" charset="-128"/>
                <a:ea typeface="ＭＳ Ｐゴシック" panose="020B0600070205080204" pitchFamily="50" charset="-128"/>
              </a:rPr>
              <a:t>メソッド</a:t>
            </a:r>
            <a:r>
              <a:rPr lang="en-US" altLang="ja-JP" sz="2400" dirty="0">
                <a:latin typeface="ＭＳ Ｐゴシック" panose="020B0600070205080204" pitchFamily="50" charset="-128"/>
                <a:ea typeface="ＭＳ Ｐゴシック" panose="020B0600070205080204" pitchFamily="50" charset="-128"/>
              </a:rPr>
              <a:t>B</a:t>
            </a:r>
            <a:endParaRPr lang="ja-JP" altLang="en-US" sz="2400"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1416451053"/>
      </p:ext>
    </p:extLst>
  </p:cSld>
  <p:clrMapOvr>
    <a:masterClrMapping/>
  </p:clrMapOvr>
  <mc:AlternateContent xmlns:mc="http://schemas.openxmlformats.org/markup-compatibility/2006" xmlns:p14="http://schemas.microsoft.com/office/powerpoint/2010/main">
    <mc:Choice Requires="p14">
      <p:transition spd="slow" p14:dur="2000" advTm="290"/>
    </mc:Choice>
    <mc:Fallback xmlns="">
      <p:transition spd="slow" advTm="29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771523" y="102480"/>
            <a:ext cx="10515600" cy="1325563"/>
          </a:xfrm>
        </p:spPr>
        <p:txBody>
          <a:bodyPr/>
          <a:lstStyle/>
          <a:p>
            <a:r>
              <a:rPr kumimoji="1" lang="ja-JP" altLang="en-US" dirty="0" smtClean="0"/>
              <a:t>タイプ</a:t>
            </a:r>
            <a:r>
              <a:rPr kumimoji="1" lang="en-US" altLang="ja-JP" dirty="0" smtClean="0"/>
              <a:t>2</a:t>
            </a:r>
            <a:r>
              <a:rPr kumimoji="1" lang="ja-JP" altLang="en-US" dirty="0" smtClean="0"/>
              <a:t>の類似コードペア</a:t>
            </a:r>
            <a:endParaRPr kumimoji="1" lang="ja-JP" altLang="en-US" dirty="0"/>
          </a:p>
        </p:txBody>
      </p:sp>
      <p:sp>
        <p:nvSpPr>
          <p:cNvPr id="4" name="スライド番号プレースホルダー 3"/>
          <p:cNvSpPr>
            <a:spLocks noGrp="1"/>
          </p:cNvSpPr>
          <p:nvPr>
            <p:ph type="sldNum" sz="quarter" idx="12"/>
          </p:nvPr>
        </p:nvSpPr>
        <p:spPr/>
        <p:txBody>
          <a:bodyPr/>
          <a:lstStyle/>
          <a:p>
            <a:fld id="{BA258462-179E-4B38-91EE-44DE7242CE39}" type="slidenum">
              <a:rPr lang="ja-JP" altLang="en-US" smtClean="0"/>
              <a:pPr/>
              <a:t>26</a:t>
            </a:fld>
            <a:endParaRPr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183469078"/>
              </p:ext>
            </p:extLst>
          </p:nvPr>
        </p:nvGraphicFramePr>
        <p:xfrm>
          <a:off x="771523" y="1549249"/>
          <a:ext cx="10648951" cy="1887112"/>
        </p:xfrm>
        <a:graphic>
          <a:graphicData uri="http://schemas.openxmlformats.org/drawingml/2006/table">
            <a:tbl>
              <a:tblPr firstRow="1" bandRow="1">
                <a:tableStyleId>{5940675A-B579-460E-94D1-54222C63F5DA}</a:tableStyleId>
              </a:tblPr>
              <a:tblGrid>
                <a:gridCol w="1953138">
                  <a:extLst>
                    <a:ext uri="{9D8B030D-6E8A-4147-A177-3AD203B41FA5}">
                      <a16:colId xmlns:a16="http://schemas.microsoft.com/office/drawing/2014/main" val="20000"/>
                    </a:ext>
                  </a:extLst>
                </a:gridCol>
                <a:gridCol w="8695813">
                  <a:extLst>
                    <a:ext uri="{9D8B030D-6E8A-4147-A177-3AD203B41FA5}">
                      <a16:colId xmlns:a16="http://schemas.microsoft.com/office/drawing/2014/main" val="20001"/>
                    </a:ext>
                  </a:extLst>
                </a:gridCol>
              </a:tblGrid>
              <a:tr h="473685">
                <a:tc>
                  <a:txBody>
                    <a:bodyPr/>
                    <a:lstStyle/>
                    <a:p>
                      <a:pPr algn="ctr"/>
                      <a:r>
                        <a:rPr kumimoji="1" lang="ja-JP" altLang="en-US" sz="2200" dirty="0" smtClean="0">
                          <a:latin typeface="ＭＳ Ｐゴシック" panose="020B0600070205080204" pitchFamily="50" charset="-128"/>
                          <a:ea typeface="ＭＳ Ｐゴシック" panose="020B0600070205080204" pitchFamily="50" charset="-128"/>
                        </a:rPr>
                        <a:t>種類</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2"/>
                    </a:solidFill>
                  </a:tcPr>
                </a:tc>
                <a:tc>
                  <a:txBody>
                    <a:bodyPr/>
                    <a:lstStyle/>
                    <a:p>
                      <a:pPr algn="ctr"/>
                      <a:r>
                        <a:rPr kumimoji="1" lang="ja-JP" altLang="en-US" sz="2200" dirty="0" smtClean="0">
                          <a:latin typeface="ＭＳ Ｐゴシック" panose="020B0600070205080204" pitchFamily="50" charset="-128"/>
                          <a:ea typeface="ＭＳ Ｐゴシック" panose="020B0600070205080204" pitchFamily="50" charset="-128"/>
                        </a:rPr>
                        <a:t>意味</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2"/>
                    </a:solidFill>
                  </a:tcPr>
                </a:tc>
                <a:extLst>
                  <a:ext uri="{0D108BD9-81ED-4DB2-BD59-A6C34878D82A}">
                    <a16:rowId xmlns:a16="http://schemas.microsoft.com/office/drawing/2014/main" val="10000"/>
                  </a:ext>
                </a:extLst>
              </a:tr>
              <a:tr h="492991">
                <a:tc>
                  <a:txBody>
                    <a:bodyPr/>
                    <a:lstStyle/>
                    <a:p>
                      <a:pPr algn="ctr"/>
                      <a:r>
                        <a:rPr kumimoji="1" lang="ja-JP" altLang="en-US" sz="2200" b="0" u="none" dirty="0" smtClean="0">
                          <a:latin typeface="ＭＳ Ｐゴシック" panose="020B0600070205080204" pitchFamily="50" charset="-128"/>
                          <a:ea typeface="ＭＳ Ｐゴシック" panose="020B0600070205080204" pitchFamily="50" charset="-128"/>
                        </a:rPr>
                        <a:t>タイプ</a:t>
                      </a:r>
                      <a:r>
                        <a:rPr kumimoji="1" lang="en-US" altLang="ja-JP" sz="2200" b="0" u="none" dirty="0" smtClean="0">
                          <a:latin typeface="ＭＳ Ｐゴシック" panose="020B0600070205080204" pitchFamily="50" charset="-128"/>
                          <a:ea typeface="ＭＳ Ｐゴシック" panose="020B0600070205080204" pitchFamily="50" charset="-128"/>
                        </a:rPr>
                        <a:t>1</a:t>
                      </a:r>
                      <a:endParaRPr kumimoji="1" lang="en-US" altLang="ja-JP" sz="2200" b="0" i="1" u="none" dirty="0" smtClean="0">
                        <a:solidFill>
                          <a:schemeClr val="tx1"/>
                        </a:solidFill>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1"/>
                    </a:solidFill>
                  </a:tcPr>
                </a:tc>
                <a:tc>
                  <a:txBody>
                    <a:bodyPr/>
                    <a:lstStyle/>
                    <a:p>
                      <a:pPr algn="l"/>
                      <a:r>
                        <a:rPr kumimoji="1" lang="ja-JP" altLang="en-US" sz="2200" b="0" u="none" dirty="0" smtClean="0">
                          <a:latin typeface="ＭＳ Ｐゴシック" panose="020B0600070205080204" pitchFamily="50" charset="-128"/>
                          <a:ea typeface="ＭＳ Ｐゴシック" panose="020B0600070205080204" pitchFamily="50" charset="-128"/>
                        </a:rPr>
                        <a:t>レイアウト・空白・コメントの違いを除き完全に一致している</a:t>
                      </a:r>
                      <a:endParaRPr kumimoji="1" lang="ja-JP" altLang="en-US" sz="2200" b="0" i="1" u="none" dirty="0">
                        <a:solidFill>
                          <a:schemeClr val="tx1"/>
                        </a:solidFill>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1"/>
                    </a:solidFill>
                  </a:tcPr>
                </a:tc>
                <a:extLst>
                  <a:ext uri="{0D108BD9-81ED-4DB2-BD59-A6C34878D82A}">
                    <a16:rowId xmlns:a16="http://schemas.microsoft.com/office/drawing/2014/main" val="10001"/>
                  </a:ext>
                </a:extLst>
              </a:tr>
              <a:tr h="460292">
                <a:tc>
                  <a:txBody>
                    <a:bodyPr/>
                    <a:lstStyle/>
                    <a:p>
                      <a:pPr algn="ctr"/>
                      <a:r>
                        <a:rPr kumimoji="1" lang="ja-JP" altLang="en-US" sz="2400" b="1" u="sng" dirty="0" smtClean="0">
                          <a:latin typeface="ＭＳ Ｐゴシック" panose="020B0600070205080204" pitchFamily="50" charset="-128"/>
                          <a:ea typeface="ＭＳ Ｐゴシック" panose="020B0600070205080204" pitchFamily="50" charset="-128"/>
                        </a:rPr>
                        <a:t>タイプ</a:t>
                      </a:r>
                      <a:r>
                        <a:rPr kumimoji="1" lang="en-US" altLang="ja-JP" sz="2400" b="1" u="sng" dirty="0" smtClean="0">
                          <a:latin typeface="ＭＳ Ｐゴシック" panose="020B0600070205080204" pitchFamily="50" charset="-128"/>
                          <a:ea typeface="ＭＳ Ｐゴシック" panose="020B0600070205080204" pitchFamily="50" charset="-128"/>
                        </a:rPr>
                        <a:t>2</a:t>
                      </a:r>
                      <a:endParaRPr kumimoji="1" lang="ja-JP" altLang="en-US" sz="2400" b="1" u="sng"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accent4">
                        <a:lumMod val="20000"/>
                        <a:lumOff val="80000"/>
                      </a:schemeClr>
                    </a:solidFill>
                  </a:tcPr>
                </a:tc>
                <a:tc>
                  <a:txBody>
                    <a:bodyPr/>
                    <a:lstStyle/>
                    <a:p>
                      <a:pPr algn="l"/>
                      <a:r>
                        <a:rPr kumimoji="1" lang="ja-JP" altLang="en-US" sz="2400" b="1" u="sng" dirty="0" smtClean="0">
                          <a:latin typeface="ＭＳ Ｐゴシック" panose="020B0600070205080204" pitchFamily="50" charset="-128"/>
                          <a:ea typeface="ＭＳ Ｐゴシック" panose="020B0600070205080204" pitchFamily="50" charset="-128"/>
                        </a:rPr>
                        <a:t>タイプ</a:t>
                      </a:r>
                      <a:r>
                        <a:rPr kumimoji="1" lang="en-US" altLang="ja-JP" sz="2400" b="1" u="sng" dirty="0" smtClean="0">
                          <a:latin typeface="ＭＳ Ｐゴシック" panose="020B0600070205080204" pitchFamily="50" charset="-128"/>
                          <a:ea typeface="ＭＳ Ｐゴシック" panose="020B0600070205080204" pitchFamily="50" charset="-128"/>
                        </a:rPr>
                        <a:t>1</a:t>
                      </a:r>
                      <a:r>
                        <a:rPr kumimoji="1" lang="ja-JP" altLang="en-US" sz="2400" b="1" u="sng" dirty="0" smtClean="0">
                          <a:latin typeface="ＭＳ Ｐゴシック" panose="020B0600070205080204" pitchFamily="50" charset="-128"/>
                          <a:ea typeface="ＭＳ Ｐゴシック" panose="020B0600070205080204" pitchFamily="50" charset="-128"/>
                        </a:rPr>
                        <a:t>に加え変数名・型の違いを除き構文的に一致している</a:t>
                      </a:r>
                      <a:endParaRPr kumimoji="1" lang="ja-JP" altLang="en-US" sz="2400" b="1" u="sng"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accent4">
                        <a:lumMod val="20000"/>
                        <a:lumOff val="80000"/>
                      </a:schemeClr>
                    </a:solidFill>
                  </a:tcPr>
                </a:tc>
                <a:extLst>
                  <a:ext uri="{0D108BD9-81ED-4DB2-BD59-A6C34878D82A}">
                    <a16:rowId xmlns:a16="http://schemas.microsoft.com/office/drawing/2014/main" val="10002"/>
                  </a:ext>
                </a:extLst>
              </a:tr>
              <a:tr h="460144">
                <a:tc>
                  <a:txBody>
                    <a:bodyPr/>
                    <a:lstStyle/>
                    <a:p>
                      <a:pPr algn="ctr"/>
                      <a:r>
                        <a:rPr kumimoji="1" lang="ja-JP" altLang="en-US" sz="2200" dirty="0" smtClean="0">
                          <a:latin typeface="ＭＳ Ｐゴシック" panose="020B0600070205080204" pitchFamily="50" charset="-128"/>
                          <a:ea typeface="ＭＳ Ｐゴシック" panose="020B0600070205080204" pitchFamily="50" charset="-128"/>
                        </a:rPr>
                        <a:t>タイプ</a:t>
                      </a:r>
                      <a:r>
                        <a:rPr kumimoji="1" lang="en-US" altLang="ja-JP" sz="2200" dirty="0" smtClean="0">
                          <a:latin typeface="ＭＳ Ｐゴシック" panose="020B0600070205080204" pitchFamily="50" charset="-128"/>
                          <a:ea typeface="ＭＳ Ｐゴシック" panose="020B0600070205080204" pitchFamily="50" charset="-128"/>
                        </a:rPr>
                        <a:t>3</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tc>
                <a:tc>
                  <a:txBody>
                    <a:bodyPr/>
                    <a:lstStyle/>
                    <a:p>
                      <a:pPr algn="l"/>
                      <a:r>
                        <a:rPr kumimoji="1" lang="ja-JP" altLang="en-US" sz="2200" dirty="0" smtClean="0">
                          <a:latin typeface="ＭＳ Ｐゴシック" panose="020B0600070205080204" pitchFamily="50" charset="-128"/>
                          <a:ea typeface="ＭＳ Ｐゴシック" panose="020B0600070205080204" pitchFamily="50" charset="-128"/>
                        </a:rPr>
                        <a:t>タイプ</a:t>
                      </a:r>
                      <a:r>
                        <a:rPr kumimoji="1" lang="en-US" altLang="ja-JP" sz="2200" dirty="0" smtClean="0">
                          <a:latin typeface="ＭＳ Ｐゴシック" panose="020B0600070205080204" pitchFamily="50" charset="-128"/>
                          <a:ea typeface="ＭＳ Ｐゴシック" panose="020B0600070205080204" pitchFamily="50" charset="-128"/>
                        </a:rPr>
                        <a:t>2</a:t>
                      </a:r>
                      <a:r>
                        <a:rPr kumimoji="1" lang="ja-JP" altLang="en-US" sz="2200" dirty="0" smtClean="0">
                          <a:latin typeface="ＭＳ Ｐゴシック" panose="020B0600070205080204" pitchFamily="50" charset="-128"/>
                          <a:ea typeface="ＭＳ Ｐゴシック" panose="020B0600070205080204" pitchFamily="50" charset="-128"/>
                        </a:rPr>
                        <a:t>に加え文が挿入・削除・変更されている</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tc>
                <a:extLst>
                  <a:ext uri="{0D108BD9-81ED-4DB2-BD59-A6C34878D82A}">
                    <a16:rowId xmlns:a16="http://schemas.microsoft.com/office/drawing/2014/main" val="10003"/>
                  </a:ext>
                </a:extLst>
              </a:tr>
            </a:tbl>
          </a:graphicData>
        </a:graphic>
      </p:graphicFrame>
      <p:sp>
        <p:nvSpPr>
          <p:cNvPr id="6" name="テキスト ボックス 5"/>
          <p:cNvSpPr txBox="1"/>
          <p:nvPr/>
        </p:nvSpPr>
        <p:spPr>
          <a:xfrm>
            <a:off x="771524" y="3851707"/>
            <a:ext cx="5213351" cy="2246769"/>
          </a:xfrm>
          <a:prstGeom prst="rect">
            <a:avLst/>
          </a:prstGeom>
          <a:solidFill>
            <a:schemeClr val="bg1"/>
          </a:solidFill>
          <a:ln>
            <a:solidFill>
              <a:schemeClr val="tx1"/>
            </a:solidFill>
          </a:ln>
        </p:spPr>
        <p:txBody>
          <a:bodyPr wrap="square">
            <a:spAutoFit/>
          </a:bodyPr>
          <a:lstStyle/>
          <a:p>
            <a:pPr>
              <a:defRPr/>
            </a:pPr>
            <a:r>
              <a:rPr lang="en-US" altLang="ja-JP" sz="2000" b="1" dirty="0" err="1">
                <a:solidFill>
                  <a:srgbClr val="FF0000"/>
                </a:solidFill>
                <a:effectLst>
                  <a:outerShdw blurRad="38100" dist="38100" dir="2700000" algn="tl">
                    <a:srgbClr val="000000">
                      <a:alpha val="43137"/>
                    </a:srgbClr>
                  </a:outerShdw>
                </a:effectLst>
                <a:latin typeface="+mn-ea"/>
              </a:rPr>
              <a:t>int</a:t>
            </a:r>
            <a:r>
              <a:rPr lang="en-US" altLang="ja-JP" sz="2000" dirty="0">
                <a:latin typeface="Consolas" panose="020B0609020204030204" pitchFamily="49" charset="0"/>
              </a:rPr>
              <a:t> sum(</a:t>
            </a:r>
            <a:r>
              <a:rPr lang="en-US" altLang="ja-JP" sz="2000" b="1" dirty="0" err="1">
                <a:solidFill>
                  <a:srgbClr val="FF0000"/>
                </a:solidFill>
                <a:effectLst>
                  <a:outerShdw blurRad="38100" dist="38100" dir="2700000" algn="tl">
                    <a:srgbClr val="000000">
                      <a:alpha val="43137"/>
                    </a:srgbClr>
                  </a:outerShdw>
                </a:effectLst>
                <a:latin typeface="+mn-ea"/>
              </a:rPr>
              <a:t>int</a:t>
            </a:r>
            <a:r>
              <a:rPr lang="en-US" altLang="ja-JP" sz="2000" dirty="0">
                <a:latin typeface="Consolas" panose="020B0609020204030204" pitchFamily="49" charset="0"/>
              </a:rPr>
              <a:t>[] data){</a:t>
            </a:r>
          </a:p>
          <a:p>
            <a:pPr>
              <a:defRPr/>
            </a:pPr>
            <a:r>
              <a:rPr lang="en-US" altLang="ja-JP" sz="2000" dirty="0">
                <a:latin typeface="Consolas" panose="020B0609020204030204" pitchFamily="49" charset="0"/>
              </a:rPr>
              <a:t>   </a:t>
            </a:r>
            <a:r>
              <a:rPr lang="en-US" altLang="ja-JP" sz="2000" b="1" dirty="0" err="1">
                <a:solidFill>
                  <a:srgbClr val="FF0000"/>
                </a:solidFill>
                <a:effectLst>
                  <a:outerShdw blurRad="38100" dist="38100" dir="2700000" algn="tl">
                    <a:srgbClr val="000000">
                      <a:alpha val="43137"/>
                    </a:srgbClr>
                  </a:outerShdw>
                </a:effectLst>
                <a:latin typeface="+mn-ea"/>
              </a:rPr>
              <a:t>int</a:t>
            </a:r>
            <a:r>
              <a:rPr lang="en-US" altLang="ja-JP" sz="2000" dirty="0">
                <a:latin typeface="Consolas" panose="020B0609020204030204" pitchFamily="49" charset="0"/>
              </a:rPr>
              <a:t> sum = 0;</a:t>
            </a:r>
          </a:p>
          <a:p>
            <a:pPr>
              <a:defRPr/>
            </a:pPr>
            <a:r>
              <a:rPr lang="en-US" altLang="ja-JP" sz="2000" dirty="0">
                <a:latin typeface="Consolas" panose="020B0609020204030204" pitchFamily="49" charset="0"/>
              </a:rPr>
              <a:t>   for(</a:t>
            </a:r>
            <a:r>
              <a:rPr lang="en-US" altLang="ja-JP" sz="2000" b="1" dirty="0" err="1">
                <a:solidFill>
                  <a:srgbClr val="FF0000"/>
                </a:solidFill>
                <a:effectLst>
                  <a:outerShdw blurRad="38100" dist="38100" dir="2700000" algn="tl">
                    <a:srgbClr val="000000">
                      <a:alpha val="43137"/>
                    </a:srgbClr>
                  </a:outerShdw>
                </a:effectLst>
                <a:latin typeface="+mn-ea"/>
              </a:rPr>
              <a:t>int</a:t>
            </a:r>
            <a:r>
              <a:rPr lang="en-US" altLang="ja-JP" sz="2000" dirty="0">
                <a:latin typeface="Consolas" panose="020B0609020204030204" pitchFamily="49" charset="0"/>
              </a:rPr>
              <a:t> </a:t>
            </a:r>
            <a:r>
              <a:rPr lang="en-US" altLang="ja-JP" sz="2000" b="1" dirty="0" err="1">
                <a:solidFill>
                  <a:srgbClr val="FF0000"/>
                </a:solidFill>
                <a:effectLst>
                  <a:outerShdw blurRad="38100" dist="38100" dir="2700000" algn="tl">
                    <a:srgbClr val="000000">
                      <a:alpha val="43137"/>
                    </a:srgbClr>
                  </a:outerShdw>
                </a:effectLst>
                <a:latin typeface="+mn-ea"/>
              </a:rPr>
              <a:t>i</a:t>
            </a:r>
            <a:r>
              <a:rPr lang="en-US" altLang="ja-JP" sz="2000" dirty="0">
                <a:latin typeface="Consolas" panose="020B0609020204030204" pitchFamily="49" charset="0"/>
              </a:rPr>
              <a:t>=0; </a:t>
            </a:r>
            <a:r>
              <a:rPr lang="en-US" altLang="ja-JP" sz="2000" b="1" dirty="0" err="1">
                <a:solidFill>
                  <a:srgbClr val="FF0000"/>
                </a:solidFill>
                <a:effectLst>
                  <a:outerShdw blurRad="38100" dist="38100" dir="2700000" algn="tl">
                    <a:srgbClr val="000000">
                      <a:alpha val="43137"/>
                    </a:srgbClr>
                  </a:outerShdw>
                </a:effectLst>
                <a:latin typeface="+mn-ea"/>
              </a:rPr>
              <a:t>i</a:t>
            </a:r>
            <a:r>
              <a:rPr lang="en-US" altLang="ja-JP" sz="2000" dirty="0">
                <a:latin typeface="Consolas" panose="020B0609020204030204" pitchFamily="49" charset="0"/>
              </a:rPr>
              <a:t>&lt;</a:t>
            </a:r>
            <a:r>
              <a:rPr lang="en-US" altLang="ja-JP" sz="2000" dirty="0" err="1">
                <a:latin typeface="Consolas" panose="020B0609020204030204" pitchFamily="49" charset="0"/>
              </a:rPr>
              <a:t>data.length</a:t>
            </a:r>
            <a:r>
              <a:rPr lang="en-US" altLang="ja-JP" sz="2000" dirty="0">
                <a:latin typeface="Consolas" panose="020B0609020204030204" pitchFamily="49" charset="0"/>
              </a:rPr>
              <a:t>; </a:t>
            </a:r>
            <a:r>
              <a:rPr lang="en-US" altLang="ja-JP" sz="2000" b="1" dirty="0" err="1">
                <a:solidFill>
                  <a:srgbClr val="FF0000"/>
                </a:solidFill>
                <a:effectLst>
                  <a:outerShdw blurRad="38100" dist="38100" dir="2700000" algn="tl">
                    <a:srgbClr val="000000">
                      <a:alpha val="43137"/>
                    </a:srgbClr>
                  </a:outerShdw>
                </a:effectLst>
                <a:latin typeface="+mn-ea"/>
              </a:rPr>
              <a:t>i</a:t>
            </a:r>
            <a:r>
              <a:rPr lang="en-US" altLang="ja-JP" sz="2000" dirty="0">
                <a:latin typeface="Consolas" panose="020B0609020204030204" pitchFamily="49" charset="0"/>
              </a:rPr>
              <a:t>++){</a:t>
            </a:r>
          </a:p>
          <a:p>
            <a:pPr>
              <a:defRPr/>
            </a:pPr>
            <a:r>
              <a:rPr lang="en-US" altLang="ja-JP" sz="2000" dirty="0">
                <a:latin typeface="Consolas" panose="020B0609020204030204" pitchFamily="49" charset="0"/>
              </a:rPr>
              <a:t>      sum = sum + data[</a:t>
            </a:r>
            <a:r>
              <a:rPr lang="en-US" altLang="ja-JP" sz="2000" b="1" dirty="0" err="1">
                <a:solidFill>
                  <a:srgbClr val="FF0000"/>
                </a:solidFill>
                <a:effectLst>
                  <a:outerShdw blurRad="38100" dist="38100" dir="2700000" algn="tl">
                    <a:srgbClr val="000000">
                      <a:alpha val="43137"/>
                    </a:srgbClr>
                  </a:outerShdw>
                </a:effectLst>
                <a:latin typeface="+mn-ea"/>
              </a:rPr>
              <a:t>i</a:t>
            </a:r>
            <a:r>
              <a:rPr lang="en-US" altLang="ja-JP" sz="2000" dirty="0">
                <a:latin typeface="Consolas" panose="020B0609020204030204" pitchFamily="49" charset="0"/>
              </a:rPr>
              <a:t>];</a:t>
            </a:r>
          </a:p>
          <a:p>
            <a:pPr>
              <a:defRPr/>
            </a:pPr>
            <a:r>
              <a:rPr lang="en-US" altLang="ja-JP" sz="2000" dirty="0">
                <a:latin typeface="Consolas" panose="020B0609020204030204" pitchFamily="49" charset="0"/>
              </a:rPr>
              <a:t>   }</a:t>
            </a:r>
          </a:p>
          <a:p>
            <a:pPr>
              <a:defRPr/>
            </a:pPr>
            <a:r>
              <a:rPr lang="en-US" altLang="ja-JP" sz="2000" dirty="0">
                <a:latin typeface="Consolas" panose="020B0609020204030204" pitchFamily="49" charset="0"/>
              </a:rPr>
              <a:t>   return sum;	</a:t>
            </a:r>
          </a:p>
          <a:p>
            <a:pPr>
              <a:defRPr/>
            </a:pPr>
            <a:r>
              <a:rPr lang="en-US" altLang="ja-JP" sz="2000" dirty="0">
                <a:latin typeface="Consolas" panose="020B0609020204030204" pitchFamily="49" charset="0"/>
              </a:rPr>
              <a:t>}</a:t>
            </a:r>
            <a:endParaRPr lang="ja-JP" altLang="en-US" sz="2000" dirty="0">
              <a:latin typeface="Consolas" panose="020B0609020204030204" pitchFamily="49" charset="0"/>
            </a:endParaRPr>
          </a:p>
        </p:txBody>
      </p:sp>
      <p:sp>
        <p:nvSpPr>
          <p:cNvPr id="9" name="テキスト ボックス 8"/>
          <p:cNvSpPr txBox="1"/>
          <p:nvPr/>
        </p:nvSpPr>
        <p:spPr>
          <a:xfrm>
            <a:off x="6207124" y="3851706"/>
            <a:ext cx="5213351" cy="2246769"/>
          </a:xfrm>
          <a:prstGeom prst="rect">
            <a:avLst/>
          </a:prstGeom>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2000" b="1" dirty="0">
                <a:solidFill>
                  <a:srgbClr val="0070C0"/>
                </a:solidFill>
                <a:effectLst>
                  <a:outerShdw blurRad="38100" dist="38100" dir="2700000" algn="tl">
                    <a:srgbClr val="000000">
                      <a:alpha val="43137"/>
                    </a:srgbClr>
                  </a:outerShdw>
                </a:effectLst>
                <a:latin typeface="+mn-ea"/>
              </a:rPr>
              <a:t>double</a:t>
            </a:r>
            <a:r>
              <a:rPr lang="en-US" altLang="ja-JP" sz="2000" dirty="0">
                <a:latin typeface="Consolas" panose="020B0609020204030204" pitchFamily="49" charset="0"/>
              </a:rPr>
              <a:t> sum(</a:t>
            </a:r>
            <a:r>
              <a:rPr lang="en-US" altLang="ja-JP" sz="2000" b="1" dirty="0">
                <a:solidFill>
                  <a:srgbClr val="0070C0"/>
                </a:solidFill>
                <a:effectLst>
                  <a:outerShdw blurRad="38100" dist="38100" dir="2700000" algn="tl">
                    <a:srgbClr val="000000">
                      <a:alpha val="43137"/>
                    </a:srgbClr>
                  </a:outerShdw>
                </a:effectLst>
                <a:latin typeface="+mn-ea"/>
              </a:rPr>
              <a:t>double</a:t>
            </a:r>
            <a:r>
              <a:rPr lang="en-US" altLang="ja-JP" sz="2000" dirty="0">
                <a:latin typeface="Consolas" panose="020B0609020204030204" pitchFamily="49" charset="0"/>
              </a:rPr>
              <a:t>[] data){</a:t>
            </a:r>
          </a:p>
          <a:p>
            <a:pPr>
              <a:defRPr/>
            </a:pPr>
            <a:r>
              <a:rPr lang="en-US" altLang="ja-JP" sz="2000" dirty="0">
                <a:latin typeface="Consolas" panose="020B0609020204030204" pitchFamily="49" charset="0"/>
              </a:rPr>
              <a:t>   </a:t>
            </a:r>
            <a:r>
              <a:rPr lang="en-US" altLang="ja-JP" sz="2000" b="1" dirty="0">
                <a:solidFill>
                  <a:srgbClr val="0070C0"/>
                </a:solidFill>
                <a:effectLst>
                  <a:outerShdw blurRad="38100" dist="38100" dir="2700000" algn="tl">
                    <a:srgbClr val="000000">
                      <a:alpha val="43137"/>
                    </a:srgbClr>
                  </a:outerShdw>
                </a:effectLst>
                <a:latin typeface="+mn-ea"/>
              </a:rPr>
              <a:t>double</a:t>
            </a:r>
            <a:r>
              <a:rPr lang="en-US" altLang="ja-JP" sz="2000" dirty="0">
                <a:latin typeface="Consolas" panose="020B0609020204030204" pitchFamily="49" charset="0"/>
              </a:rPr>
              <a:t> sum = 0;</a:t>
            </a:r>
          </a:p>
          <a:p>
            <a:pPr>
              <a:defRPr/>
            </a:pPr>
            <a:r>
              <a:rPr lang="en-US" altLang="ja-JP" sz="2000" dirty="0">
                <a:latin typeface="Consolas" panose="020B0609020204030204" pitchFamily="49" charset="0"/>
              </a:rPr>
              <a:t>   for(</a:t>
            </a:r>
            <a:r>
              <a:rPr lang="en-US" altLang="ja-JP" sz="2000" b="1" dirty="0">
                <a:solidFill>
                  <a:srgbClr val="0070C0"/>
                </a:solidFill>
                <a:effectLst>
                  <a:outerShdw blurRad="38100" dist="38100" dir="2700000" algn="tl">
                    <a:srgbClr val="000000">
                      <a:alpha val="43137"/>
                    </a:srgbClr>
                  </a:outerShdw>
                </a:effectLst>
                <a:latin typeface="+mn-ea"/>
              </a:rPr>
              <a:t>double</a:t>
            </a:r>
            <a:r>
              <a:rPr lang="en-US" altLang="ja-JP" sz="2000" dirty="0">
                <a:latin typeface="Consolas" panose="020B0609020204030204" pitchFamily="49" charset="0"/>
              </a:rPr>
              <a:t> </a:t>
            </a:r>
            <a:r>
              <a:rPr lang="en-US" altLang="ja-JP" sz="2000" b="1" dirty="0">
                <a:solidFill>
                  <a:srgbClr val="0070C0"/>
                </a:solidFill>
                <a:effectLst>
                  <a:outerShdw blurRad="38100" dist="38100" dir="2700000" algn="tl">
                    <a:srgbClr val="000000">
                      <a:alpha val="43137"/>
                    </a:srgbClr>
                  </a:outerShdw>
                </a:effectLst>
                <a:latin typeface="+mn-ea"/>
              </a:rPr>
              <a:t>j</a:t>
            </a:r>
            <a:r>
              <a:rPr lang="en-US" altLang="ja-JP" sz="2000" dirty="0">
                <a:latin typeface="Consolas" panose="020B0609020204030204" pitchFamily="49" charset="0"/>
              </a:rPr>
              <a:t>=0;</a:t>
            </a:r>
            <a:r>
              <a:rPr lang="en-US" altLang="ja-JP" sz="2000" b="1" dirty="0">
                <a:solidFill>
                  <a:srgbClr val="0070C0"/>
                </a:solidFill>
                <a:effectLst>
                  <a:outerShdw blurRad="38100" dist="38100" dir="2700000" algn="tl">
                    <a:srgbClr val="000000">
                      <a:alpha val="43137"/>
                    </a:srgbClr>
                  </a:outerShdw>
                </a:effectLst>
                <a:latin typeface="+mn-ea"/>
              </a:rPr>
              <a:t>j</a:t>
            </a:r>
            <a:r>
              <a:rPr lang="en-US" altLang="ja-JP" sz="2000" dirty="0">
                <a:latin typeface="Consolas" panose="020B0609020204030204" pitchFamily="49" charset="0"/>
              </a:rPr>
              <a:t>&lt;</a:t>
            </a:r>
            <a:r>
              <a:rPr lang="en-US" altLang="ja-JP" sz="2000" dirty="0" err="1">
                <a:latin typeface="Consolas" panose="020B0609020204030204" pitchFamily="49" charset="0"/>
              </a:rPr>
              <a:t>data.length;</a:t>
            </a:r>
            <a:r>
              <a:rPr lang="en-US" altLang="ja-JP" sz="2000" b="1" dirty="0" err="1">
                <a:solidFill>
                  <a:srgbClr val="0070C0"/>
                </a:solidFill>
                <a:effectLst>
                  <a:outerShdw blurRad="38100" dist="38100" dir="2700000" algn="tl">
                    <a:srgbClr val="000000">
                      <a:alpha val="43137"/>
                    </a:srgbClr>
                  </a:outerShdw>
                </a:effectLst>
                <a:latin typeface="+mn-ea"/>
              </a:rPr>
              <a:t>j</a:t>
            </a:r>
            <a:r>
              <a:rPr lang="en-US" altLang="ja-JP" sz="2000" dirty="0">
                <a:latin typeface="Consolas" panose="020B0609020204030204" pitchFamily="49" charset="0"/>
              </a:rPr>
              <a:t>++){</a:t>
            </a:r>
          </a:p>
          <a:p>
            <a:pPr>
              <a:defRPr/>
            </a:pPr>
            <a:r>
              <a:rPr lang="en-US" altLang="ja-JP" sz="2000" dirty="0">
                <a:latin typeface="Consolas" panose="020B0609020204030204" pitchFamily="49" charset="0"/>
              </a:rPr>
              <a:t>      sum = sum + data[</a:t>
            </a:r>
            <a:r>
              <a:rPr lang="en-US" altLang="ja-JP" sz="2000" b="1" dirty="0">
                <a:solidFill>
                  <a:srgbClr val="0070C0"/>
                </a:solidFill>
                <a:effectLst>
                  <a:outerShdw blurRad="38100" dist="38100" dir="2700000" algn="tl">
                    <a:srgbClr val="000000">
                      <a:alpha val="43137"/>
                    </a:srgbClr>
                  </a:outerShdw>
                </a:effectLst>
                <a:latin typeface="+mn-ea"/>
              </a:rPr>
              <a:t>j</a:t>
            </a:r>
            <a:r>
              <a:rPr lang="en-US" altLang="ja-JP" sz="2000" dirty="0">
                <a:latin typeface="Consolas" panose="020B0609020204030204" pitchFamily="49" charset="0"/>
              </a:rPr>
              <a:t>];</a:t>
            </a:r>
          </a:p>
          <a:p>
            <a:pPr>
              <a:defRPr/>
            </a:pPr>
            <a:r>
              <a:rPr lang="en-US" altLang="ja-JP" sz="2000" dirty="0">
                <a:latin typeface="Consolas" panose="020B0609020204030204" pitchFamily="49" charset="0"/>
              </a:rPr>
              <a:t>   }</a:t>
            </a:r>
          </a:p>
          <a:p>
            <a:pPr>
              <a:defRPr/>
            </a:pPr>
            <a:r>
              <a:rPr lang="en-US" altLang="ja-JP" sz="2000" dirty="0">
                <a:latin typeface="Consolas" panose="020B0609020204030204" pitchFamily="49" charset="0"/>
              </a:rPr>
              <a:t>   return sum;	</a:t>
            </a:r>
          </a:p>
          <a:p>
            <a:pPr>
              <a:defRPr/>
            </a:pPr>
            <a:r>
              <a:rPr lang="en-US" altLang="ja-JP" sz="2000" dirty="0">
                <a:latin typeface="Consolas" panose="020B0609020204030204" pitchFamily="49" charset="0"/>
              </a:rPr>
              <a:t>}</a:t>
            </a:r>
            <a:endParaRPr lang="ja-JP" altLang="en-US" sz="2000" dirty="0">
              <a:latin typeface="Consolas" panose="020B0609020204030204" pitchFamily="49" charset="0"/>
            </a:endParaRPr>
          </a:p>
        </p:txBody>
      </p:sp>
      <p:sp>
        <p:nvSpPr>
          <p:cNvPr id="8" name="左右矢印 6"/>
          <p:cNvSpPr>
            <a:spLocks noChangeArrowheads="1"/>
          </p:cNvSpPr>
          <p:nvPr/>
        </p:nvSpPr>
        <p:spPr bwMode="auto">
          <a:xfrm>
            <a:off x="5717380" y="4766496"/>
            <a:ext cx="757238" cy="431800"/>
          </a:xfrm>
          <a:prstGeom prst="leftRightArrow">
            <a:avLst>
              <a:gd name="adj1" fmla="val 50000"/>
              <a:gd name="adj2" fmla="val 50020"/>
            </a:avLst>
          </a:prstGeom>
          <a:ln>
            <a:solidFill>
              <a:schemeClr val="tx1"/>
            </a:solidFill>
            <a:headEnd/>
            <a:tailEnd/>
          </a:ln>
        </p:spPr>
        <p:style>
          <a:lnRef idx="1">
            <a:schemeClr val="accent4"/>
          </a:lnRef>
          <a:fillRef idx="2">
            <a:schemeClr val="accent4"/>
          </a:fillRef>
          <a:effectRef idx="1">
            <a:schemeClr val="accent4"/>
          </a:effectRef>
          <a:fontRef idx="minor">
            <a:schemeClr val="dk1"/>
          </a:fontRef>
        </p:style>
        <p:txBody>
          <a:bodyPr/>
          <a:lstStyle>
            <a:lvl1pPr>
              <a:spcBef>
                <a:spcPct val="20000"/>
              </a:spcBef>
              <a:buClr>
                <a:schemeClr val="hlink"/>
              </a:buClr>
              <a:buSzPct val="95000"/>
              <a:buFont typeface="Wingdings" panose="05000000000000000000" pitchFamily="2" charset="2"/>
              <a:buChar char="l"/>
              <a:defRPr kumimoji="1" sz="3200">
                <a:solidFill>
                  <a:schemeClr val="tx1"/>
                </a:solidFill>
                <a:latin typeface="Arial" panose="020B0604020202020204" pitchFamily="34" charset="0"/>
                <a:ea typeface="MS UI Gothic" panose="020B0600070205080204" pitchFamily="50" charset="-128"/>
              </a:defRPr>
            </a:lvl1pPr>
            <a:lvl2pPr marL="742950" indent="-285750">
              <a:spcBef>
                <a:spcPct val="20000"/>
              </a:spcBef>
              <a:buClr>
                <a:schemeClr val="hlink"/>
              </a:buClr>
              <a:buSzPct val="85000"/>
              <a:buFont typeface="Arial" panose="020B0604020202020204" pitchFamily="34" charset="0"/>
              <a:buChar char="►"/>
              <a:defRPr kumimoji="1" sz="2800">
                <a:solidFill>
                  <a:schemeClr val="tx1"/>
                </a:solidFill>
                <a:latin typeface="Arial" panose="020B0604020202020204" pitchFamily="34" charset="0"/>
                <a:ea typeface="MS UI Gothic" panose="020B0600070205080204" pitchFamily="50" charset="-128"/>
              </a:defRPr>
            </a:lvl2pPr>
            <a:lvl3pPr marL="1143000" indent="-228600">
              <a:spcBef>
                <a:spcPct val="20000"/>
              </a:spcBef>
              <a:buSzPct val="80000"/>
              <a:buFont typeface="Wingdings" panose="05000000000000000000" pitchFamily="2" charset="2"/>
              <a:buChar char="n"/>
              <a:defRPr kumimoji="1" sz="2400">
                <a:solidFill>
                  <a:schemeClr val="tx1"/>
                </a:solidFill>
                <a:latin typeface="Arial" panose="020B0604020202020204" pitchFamily="34" charset="0"/>
                <a:ea typeface="MS UI Gothic" panose="020B0600070205080204" pitchFamily="50" charset="-128"/>
              </a:defRPr>
            </a:lvl3pPr>
            <a:lvl4pPr marL="1600200" indent="-228600">
              <a:spcBef>
                <a:spcPct val="20000"/>
              </a:spcBef>
              <a:buChar char="–"/>
              <a:defRPr kumimoji="1" sz="2000">
                <a:solidFill>
                  <a:schemeClr val="tx1"/>
                </a:solidFill>
                <a:latin typeface="Arial" panose="020B0604020202020204" pitchFamily="34" charset="0"/>
                <a:ea typeface="MS UI Gothic" panose="020B0600070205080204" pitchFamily="50" charset="-128"/>
              </a:defRPr>
            </a:lvl4pPr>
            <a:lvl5pPr marL="2057400" indent="-228600">
              <a:spcBef>
                <a:spcPct val="20000"/>
              </a:spcBef>
              <a:buChar char="»"/>
              <a:defRPr kumimoji="1" sz="2000">
                <a:solidFill>
                  <a:schemeClr val="tx1"/>
                </a:solidFill>
                <a:latin typeface="Arial" panose="020B0604020202020204" pitchFamily="34" charset="0"/>
                <a:ea typeface="MS UI Gothic" panose="020B0600070205080204" pitchFamily="50" charset="-128"/>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9pPr>
          </a:lstStyle>
          <a:p>
            <a:pPr algn="ctr" eaLnBrk="1" hangingPunct="1">
              <a:spcBef>
                <a:spcPct val="0"/>
              </a:spcBef>
              <a:buClrTx/>
              <a:buSzTx/>
              <a:buFontTx/>
              <a:buNone/>
            </a:pPr>
            <a:endParaRPr kumimoji="0" lang="ja-JP" altLang="en-US" sz="2400">
              <a:latin typeface="Times New Roman" panose="02020603050405020304" pitchFamily="18" charset="0"/>
              <a:ea typeface="ＭＳ Ｐゴシック" panose="020B0600070205080204" pitchFamily="50" charset="-128"/>
            </a:endParaRPr>
          </a:p>
        </p:txBody>
      </p:sp>
      <p:sp>
        <p:nvSpPr>
          <p:cNvPr id="10" name="正方形/長方形 9"/>
          <p:cNvSpPr/>
          <p:nvPr/>
        </p:nvSpPr>
        <p:spPr>
          <a:xfrm>
            <a:off x="2553430" y="6098475"/>
            <a:ext cx="1293944" cy="461665"/>
          </a:xfrm>
          <a:prstGeom prst="rect">
            <a:avLst/>
          </a:prstGeom>
        </p:spPr>
        <p:txBody>
          <a:bodyPr wrap="none">
            <a:spAutoFit/>
          </a:bodyPr>
          <a:lstStyle/>
          <a:p>
            <a:pPr algn="ctr">
              <a:defRPr/>
            </a:pPr>
            <a:r>
              <a:rPr lang="ja-JP" altLang="en-US" sz="2400" dirty="0">
                <a:latin typeface="ＭＳ Ｐゴシック" panose="020B0600070205080204" pitchFamily="50" charset="-128"/>
                <a:ea typeface="ＭＳ Ｐゴシック" panose="020B0600070205080204" pitchFamily="50" charset="-128"/>
              </a:rPr>
              <a:t>メソッド</a:t>
            </a:r>
            <a:r>
              <a:rPr lang="en-US" altLang="ja-JP" sz="2400" dirty="0" smtClean="0">
                <a:latin typeface="ＭＳ Ｐゴシック" panose="020B0600070205080204" pitchFamily="50" charset="-128"/>
                <a:ea typeface="ＭＳ Ｐゴシック" panose="020B0600070205080204" pitchFamily="50" charset="-128"/>
              </a:rPr>
              <a:t>A</a:t>
            </a:r>
            <a:endParaRPr lang="ja-JP" altLang="en-US" sz="2400" dirty="0">
              <a:latin typeface="ＭＳ Ｐゴシック" panose="020B0600070205080204" pitchFamily="50" charset="-128"/>
              <a:ea typeface="ＭＳ Ｐゴシック" panose="020B0600070205080204" pitchFamily="50" charset="-128"/>
            </a:endParaRPr>
          </a:p>
        </p:txBody>
      </p:sp>
      <p:sp>
        <p:nvSpPr>
          <p:cNvPr id="11" name="正方形/長方形 10"/>
          <p:cNvSpPr/>
          <p:nvPr/>
        </p:nvSpPr>
        <p:spPr>
          <a:xfrm>
            <a:off x="8104994" y="6113939"/>
            <a:ext cx="1293944" cy="461665"/>
          </a:xfrm>
          <a:prstGeom prst="rect">
            <a:avLst/>
          </a:prstGeom>
        </p:spPr>
        <p:txBody>
          <a:bodyPr wrap="none">
            <a:spAutoFit/>
          </a:bodyPr>
          <a:lstStyle/>
          <a:p>
            <a:pPr algn="ctr">
              <a:defRPr/>
            </a:pPr>
            <a:r>
              <a:rPr lang="ja-JP" altLang="en-US" sz="2400" dirty="0" smtClean="0">
                <a:latin typeface="ＭＳ Ｐゴシック" panose="020B0600070205080204" pitchFamily="50" charset="-128"/>
                <a:ea typeface="ＭＳ Ｐゴシック" panose="020B0600070205080204" pitchFamily="50" charset="-128"/>
              </a:rPr>
              <a:t>メソッド</a:t>
            </a:r>
            <a:r>
              <a:rPr lang="en-US" altLang="ja-JP" sz="2400" dirty="0">
                <a:latin typeface="ＭＳ Ｐゴシック" panose="020B0600070205080204" pitchFamily="50" charset="-128"/>
                <a:ea typeface="ＭＳ Ｐゴシック" panose="020B0600070205080204" pitchFamily="50" charset="-128"/>
              </a:rPr>
              <a:t>B</a:t>
            </a:r>
            <a:endParaRPr lang="ja-JP" altLang="en-US" sz="2400"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2222359880"/>
      </p:ext>
    </p:extLst>
  </p:cSld>
  <p:clrMapOvr>
    <a:masterClrMapping/>
  </p:clrMapOvr>
  <mc:AlternateContent xmlns:mc="http://schemas.openxmlformats.org/markup-compatibility/2006" xmlns:p14="http://schemas.microsoft.com/office/powerpoint/2010/main">
    <mc:Choice Requires="p14">
      <p:transition spd="slow" p14:dur="2000" advTm="716"/>
    </mc:Choice>
    <mc:Fallback xmlns="">
      <p:transition spd="slow" advTm="716"/>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771523" y="102480"/>
            <a:ext cx="10515600" cy="1325563"/>
          </a:xfrm>
        </p:spPr>
        <p:txBody>
          <a:bodyPr/>
          <a:lstStyle/>
          <a:p>
            <a:r>
              <a:rPr kumimoji="1" lang="ja-JP" altLang="en-US" dirty="0" smtClean="0"/>
              <a:t>タイプ</a:t>
            </a:r>
            <a:r>
              <a:rPr kumimoji="1" lang="en-US" altLang="ja-JP" dirty="0" smtClean="0"/>
              <a:t>3</a:t>
            </a:r>
            <a:r>
              <a:rPr kumimoji="1" lang="ja-JP" altLang="en-US" dirty="0" smtClean="0"/>
              <a:t>の類似コードペア</a:t>
            </a:r>
            <a:endParaRPr kumimoji="1" lang="ja-JP" altLang="en-US" dirty="0"/>
          </a:p>
        </p:txBody>
      </p:sp>
      <p:sp>
        <p:nvSpPr>
          <p:cNvPr id="4" name="スライド番号プレースホルダー 3"/>
          <p:cNvSpPr>
            <a:spLocks noGrp="1"/>
          </p:cNvSpPr>
          <p:nvPr>
            <p:ph type="sldNum" sz="quarter" idx="12"/>
          </p:nvPr>
        </p:nvSpPr>
        <p:spPr/>
        <p:txBody>
          <a:bodyPr/>
          <a:lstStyle/>
          <a:p>
            <a:fld id="{BA258462-179E-4B38-91EE-44DE7242CE39}" type="slidenum">
              <a:rPr lang="ja-JP" altLang="en-US" smtClean="0"/>
              <a:pPr/>
              <a:t>27</a:t>
            </a:fld>
            <a:endParaRPr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3547623630"/>
              </p:ext>
            </p:extLst>
          </p:nvPr>
        </p:nvGraphicFramePr>
        <p:xfrm>
          <a:off x="771523" y="1549249"/>
          <a:ext cx="10648951" cy="1887112"/>
        </p:xfrm>
        <a:graphic>
          <a:graphicData uri="http://schemas.openxmlformats.org/drawingml/2006/table">
            <a:tbl>
              <a:tblPr firstRow="1" bandRow="1">
                <a:tableStyleId>{5940675A-B579-460E-94D1-54222C63F5DA}</a:tableStyleId>
              </a:tblPr>
              <a:tblGrid>
                <a:gridCol w="1953138">
                  <a:extLst>
                    <a:ext uri="{9D8B030D-6E8A-4147-A177-3AD203B41FA5}">
                      <a16:colId xmlns:a16="http://schemas.microsoft.com/office/drawing/2014/main" val="20000"/>
                    </a:ext>
                  </a:extLst>
                </a:gridCol>
                <a:gridCol w="8695813">
                  <a:extLst>
                    <a:ext uri="{9D8B030D-6E8A-4147-A177-3AD203B41FA5}">
                      <a16:colId xmlns:a16="http://schemas.microsoft.com/office/drawing/2014/main" val="20001"/>
                    </a:ext>
                  </a:extLst>
                </a:gridCol>
              </a:tblGrid>
              <a:tr h="473685">
                <a:tc>
                  <a:txBody>
                    <a:bodyPr/>
                    <a:lstStyle/>
                    <a:p>
                      <a:pPr algn="ctr"/>
                      <a:r>
                        <a:rPr kumimoji="1" lang="ja-JP" altLang="en-US" sz="2200" dirty="0" smtClean="0">
                          <a:latin typeface="ＭＳ Ｐゴシック" panose="020B0600070205080204" pitchFamily="50" charset="-128"/>
                          <a:ea typeface="ＭＳ Ｐゴシック" panose="020B0600070205080204" pitchFamily="50" charset="-128"/>
                        </a:rPr>
                        <a:t>種類</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2"/>
                    </a:solidFill>
                  </a:tcPr>
                </a:tc>
                <a:tc>
                  <a:txBody>
                    <a:bodyPr/>
                    <a:lstStyle/>
                    <a:p>
                      <a:pPr algn="ctr"/>
                      <a:r>
                        <a:rPr kumimoji="1" lang="ja-JP" altLang="en-US" sz="2200" dirty="0" smtClean="0">
                          <a:latin typeface="ＭＳ Ｐゴシック" panose="020B0600070205080204" pitchFamily="50" charset="-128"/>
                          <a:ea typeface="ＭＳ Ｐゴシック" panose="020B0600070205080204" pitchFamily="50" charset="-128"/>
                        </a:rPr>
                        <a:t>意味</a:t>
                      </a:r>
                      <a:endParaRPr kumimoji="1" lang="ja-JP" altLang="en-US" sz="2200"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2"/>
                    </a:solidFill>
                  </a:tcPr>
                </a:tc>
                <a:extLst>
                  <a:ext uri="{0D108BD9-81ED-4DB2-BD59-A6C34878D82A}">
                    <a16:rowId xmlns:a16="http://schemas.microsoft.com/office/drawing/2014/main" val="10000"/>
                  </a:ext>
                </a:extLst>
              </a:tr>
              <a:tr h="492991">
                <a:tc>
                  <a:txBody>
                    <a:bodyPr/>
                    <a:lstStyle/>
                    <a:p>
                      <a:pPr algn="ctr"/>
                      <a:r>
                        <a:rPr kumimoji="1" lang="ja-JP" altLang="en-US" sz="2200" b="0" u="none" dirty="0" smtClean="0">
                          <a:latin typeface="ＭＳ Ｐゴシック" panose="020B0600070205080204" pitchFamily="50" charset="-128"/>
                          <a:ea typeface="ＭＳ Ｐゴシック" panose="020B0600070205080204" pitchFamily="50" charset="-128"/>
                        </a:rPr>
                        <a:t>タイプ</a:t>
                      </a:r>
                      <a:r>
                        <a:rPr kumimoji="1" lang="en-US" altLang="ja-JP" sz="2200" b="0" u="none" dirty="0" smtClean="0">
                          <a:latin typeface="ＭＳ Ｐゴシック" panose="020B0600070205080204" pitchFamily="50" charset="-128"/>
                          <a:ea typeface="ＭＳ Ｐゴシック" panose="020B0600070205080204" pitchFamily="50" charset="-128"/>
                        </a:rPr>
                        <a:t>1</a:t>
                      </a:r>
                      <a:endParaRPr kumimoji="1" lang="en-US" altLang="ja-JP" sz="2200" b="0" i="1" u="none" dirty="0" smtClean="0">
                        <a:solidFill>
                          <a:schemeClr val="tx1"/>
                        </a:solidFill>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1"/>
                    </a:solidFill>
                  </a:tcPr>
                </a:tc>
                <a:tc>
                  <a:txBody>
                    <a:bodyPr/>
                    <a:lstStyle/>
                    <a:p>
                      <a:pPr algn="l"/>
                      <a:r>
                        <a:rPr kumimoji="1" lang="ja-JP" altLang="en-US" sz="2200" b="0" u="none" dirty="0" smtClean="0">
                          <a:latin typeface="ＭＳ Ｐゴシック" panose="020B0600070205080204" pitchFamily="50" charset="-128"/>
                          <a:ea typeface="ＭＳ Ｐゴシック" panose="020B0600070205080204" pitchFamily="50" charset="-128"/>
                        </a:rPr>
                        <a:t>レイアウト・空白・コメントの違いを除き完全に一致している</a:t>
                      </a:r>
                      <a:endParaRPr kumimoji="1" lang="ja-JP" altLang="en-US" sz="2200" b="0" i="1" u="none" dirty="0">
                        <a:solidFill>
                          <a:schemeClr val="tx1"/>
                        </a:solidFill>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1"/>
                    </a:solidFill>
                  </a:tcPr>
                </a:tc>
                <a:extLst>
                  <a:ext uri="{0D108BD9-81ED-4DB2-BD59-A6C34878D82A}">
                    <a16:rowId xmlns:a16="http://schemas.microsoft.com/office/drawing/2014/main" val="10001"/>
                  </a:ext>
                </a:extLst>
              </a:tr>
              <a:tr h="460292">
                <a:tc>
                  <a:txBody>
                    <a:bodyPr/>
                    <a:lstStyle/>
                    <a:p>
                      <a:pPr algn="ctr"/>
                      <a:r>
                        <a:rPr kumimoji="1" lang="ja-JP" altLang="en-US" sz="2200" b="0" u="none" dirty="0" smtClean="0">
                          <a:latin typeface="ＭＳ Ｐゴシック" panose="020B0600070205080204" pitchFamily="50" charset="-128"/>
                          <a:ea typeface="ＭＳ Ｐゴシック" panose="020B0600070205080204" pitchFamily="50" charset="-128"/>
                        </a:rPr>
                        <a:t>タイプ</a:t>
                      </a:r>
                      <a:r>
                        <a:rPr kumimoji="1" lang="en-US" altLang="ja-JP" sz="2200" b="0" u="none" dirty="0" smtClean="0">
                          <a:latin typeface="ＭＳ Ｐゴシック" panose="020B0600070205080204" pitchFamily="50" charset="-128"/>
                          <a:ea typeface="ＭＳ Ｐゴシック" panose="020B0600070205080204" pitchFamily="50" charset="-128"/>
                        </a:rPr>
                        <a:t>2</a:t>
                      </a:r>
                      <a:endParaRPr kumimoji="1" lang="ja-JP" altLang="en-US" sz="2200" b="0" u="none"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1"/>
                    </a:solidFill>
                  </a:tcPr>
                </a:tc>
                <a:tc>
                  <a:txBody>
                    <a:bodyPr/>
                    <a:lstStyle/>
                    <a:p>
                      <a:pPr algn="l"/>
                      <a:r>
                        <a:rPr kumimoji="1" lang="ja-JP" altLang="en-US" sz="2200" b="0" u="none" dirty="0" smtClean="0">
                          <a:latin typeface="ＭＳ Ｐゴシック" panose="020B0600070205080204" pitchFamily="50" charset="-128"/>
                          <a:ea typeface="ＭＳ Ｐゴシック" panose="020B0600070205080204" pitchFamily="50" charset="-128"/>
                        </a:rPr>
                        <a:t>タイプ</a:t>
                      </a:r>
                      <a:r>
                        <a:rPr kumimoji="1" lang="en-US" altLang="ja-JP" sz="2200" b="0" u="none" dirty="0" smtClean="0">
                          <a:latin typeface="ＭＳ Ｐゴシック" panose="020B0600070205080204" pitchFamily="50" charset="-128"/>
                          <a:ea typeface="ＭＳ Ｐゴシック" panose="020B0600070205080204" pitchFamily="50" charset="-128"/>
                        </a:rPr>
                        <a:t>1</a:t>
                      </a:r>
                      <a:r>
                        <a:rPr kumimoji="1" lang="ja-JP" altLang="en-US" sz="2200" b="0" u="none" dirty="0" smtClean="0">
                          <a:latin typeface="ＭＳ Ｐゴシック" panose="020B0600070205080204" pitchFamily="50" charset="-128"/>
                          <a:ea typeface="ＭＳ Ｐゴシック" panose="020B0600070205080204" pitchFamily="50" charset="-128"/>
                        </a:rPr>
                        <a:t>に加え変数名・型の違いを除き構文的に一致している</a:t>
                      </a:r>
                      <a:endParaRPr kumimoji="1" lang="ja-JP" altLang="en-US" sz="2200" b="0" u="none"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bg1"/>
                    </a:solidFill>
                  </a:tcPr>
                </a:tc>
                <a:extLst>
                  <a:ext uri="{0D108BD9-81ED-4DB2-BD59-A6C34878D82A}">
                    <a16:rowId xmlns:a16="http://schemas.microsoft.com/office/drawing/2014/main" val="10002"/>
                  </a:ext>
                </a:extLst>
              </a:tr>
              <a:tr h="460144">
                <a:tc>
                  <a:txBody>
                    <a:bodyPr/>
                    <a:lstStyle/>
                    <a:p>
                      <a:pPr algn="ctr"/>
                      <a:r>
                        <a:rPr kumimoji="1" lang="ja-JP" altLang="en-US" sz="2400" b="1" u="sng" dirty="0" smtClean="0">
                          <a:latin typeface="ＭＳ Ｐゴシック" panose="020B0600070205080204" pitchFamily="50" charset="-128"/>
                          <a:ea typeface="ＭＳ Ｐゴシック" panose="020B0600070205080204" pitchFamily="50" charset="-128"/>
                        </a:rPr>
                        <a:t>タイプ</a:t>
                      </a:r>
                      <a:r>
                        <a:rPr kumimoji="1" lang="en-US" altLang="ja-JP" sz="2400" b="1" u="sng" dirty="0" smtClean="0">
                          <a:latin typeface="ＭＳ Ｐゴシック" panose="020B0600070205080204" pitchFamily="50" charset="-128"/>
                          <a:ea typeface="ＭＳ Ｐゴシック" panose="020B0600070205080204" pitchFamily="50" charset="-128"/>
                        </a:rPr>
                        <a:t>3</a:t>
                      </a:r>
                      <a:endParaRPr kumimoji="1" lang="ja-JP" altLang="en-US" sz="2400" b="1" u="sng"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accent4">
                        <a:lumMod val="20000"/>
                        <a:lumOff val="80000"/>
                      </a:schemeClr>
                    </a:solidFill>
                  </a:tcPr>
                </a:tc>
                <a:tc>
                  <a:txBody>
                    <a:bodyPr/>
                    <a:lstStyle/>
                    <a:p>
                      <a:pPr algn="l"/>
                      <a:r>
                        <a:rPr kumimoji="1" lang="ja-JP" altLang="en-US" sz="2400" b="1" u="sng" dirty="0" smtClean="0">
                          <a:latin typeface="ＭＳ Ｐゴシック" panose="020B0600070205080204" pitchFamily="50" charset="-128"/>
                          <a:ea typeface="ＭＳ Ｐゴシック" panose="020B0600070205080204" pitchFamily="50" charset="-128"/>
                        </a:rPr>
                        <a:t>タイプ</a:t>
                      </a:r>
                      <a:r>
                        <a:rPr kumimoji="1" lang="en-US" altLang="ja-JP" sz="2400" b="1" u="sng" dirty="0" smtClean="0">
                          <a:latin typeface="ＭＳ Ｐゴシック" panose="020B0600070205080204" pitchFamily="50" charset="-128"/>
                          <a:ea typeface="ＭＳ Ｐゴシック" panose="020B0600070205080204" pitchFamily="50" charset="-128"/>
                        </a:rPr>
                        <a:t>2</a:t>
                      </a:r>
                      <a:r>
                        <a:rPr kumimoji="1" lang="ja-JP" altLang="en-US" sz="2400" b="1" u="sng" dirty="0" smtClean="0">
                          <a:latin typeface="ＭＳ Ｐゴシック" panose="020B0600070205080204" pitchFamily="50" charset="-128"/>
                          <a:ea typeface="ＭＳ Ｐゴシック" panose="020B0600070205080204" pitchFamily="50" charset="-128"/>
                        </a:rPr>
                        <a:t>に加え文が挿入・削除・変更されている</a:t>
                      </a:r>
                      <a:endParaRPr kumimoji="1" lang="ja-JP" altLang="en-US" sz="2400" b="1" u="sng" dirty="0">
                        <a:latin typeface="ＭＳ Ｐゴシック" panose="020B0600070205080204" pitchFamily="50" charset="-128"/>
                        <a:ea typeface="ＭＳ Ｐゴシック" panose="020B0600070205080204" pitchFamily="50" charset="-128"/>
                      </a:endParaRPr>
                    </a:p>
                  </a:txBody>
                  <a:tcPr marL="91423" marR="91423" marT="45741" marB="45741" anchor="ctr">
                    <a:solidFill>
                      <a:schemeClr val="accent4">
                        <a:lumMod val="20000"/>
                        <a:lumOff val="80000"/>
                      </a:schemeClr>
                    </a:solidFill>
                  </a:tcPr>
                </a:tc>
                <a:extLst>
                  <a:ext uri="{0D108BD9-81ED-4DB2-BD59-A6C34878D82A}">
                    <a16:rowId xmlns:a16="http://schemas.microsoft.com/office/drawing/2014/main" val="10003"/>
                  </a:ext>
                </a:extLst>
              </a:tr>
            </a:tbl>
          </a:graphicData>
        </a:graphic>
      </p:graphicFrame>
      <p:sp>
        <p:nvSpPr>
          <p:cNvPr id="6" name="テキスト ボックス 5"/>
          <p:cNvSpPr txBox="1"/>
          <p:nvPr/>
        </p:nvSpPr>
        <p:spPr>
          <a:xfrm>
            <a:off x="771524" y="3851707"/>
            <a:ext cx="5213351" cy="2246769"/>
          </a:xfrm>
          <a:prstGeom prst="rect">
            <a:avLst/>
          </a:prstGeom>
          <a:solidFill>
            <a:schemeClr val="bg1"/>
          </a:solidFill>
          <a:ln>
            <a:solidFill>
              <a:schemeClr val="tx1"/>
            </a:solidFill>
          </a:ln>
        </p:spPr>
        <p:txBody>
          <a:bodyPr wrap="square">
            <a:spAutoFit/>
          </a:bodyPr>
          <a:lstStyle/>
          <a:p>
            <a:pPr>
              <a:defRPr/>
            </a:pPr>
            <a:r>
              <a:rPr lang="en-US" altLang="ja-JP" sz="2000" dirty="0" err="1">
                <a:latin typeface="Consolas" panose="020B0609020204030204" pitchFamily="49" charset="0"/>
              </a:rPr>
              <a:t>int</a:t>
            </a:r>
            <a:r>
              <a:rPr lang="en-US" altLang="ja-JP" sz="2000" dirty="0">
                <a:latin typeface="Consolas" panose="020B0609020204030204" pitchFamily="49" charset="0"/>
              </a:rPr>
              <a:t> sum(</a:t>
            </a:r>
            <a:r>
              <a:rPr lang="en-US" altLang="ja-JP" sz="2000" dirty="0" err="1">
                <a:latin typeface="Consolas" panose="020B0609020204030204" pitchFamily="49" charset="0"/>
              </a:rPr>
              <a:t>int</a:t>
            </a:r>
            <a:r>
              <a:rPr lang="en-US" altLang="ja-JP" sz="2000" dirty="0">
                <a:latin typeface="Consolas" panose="020B0609020204030204" pitchFamily="49" charset="0"/>
              </a:rPr>
              <a:t>[] data){</a:t>
            </a:r>
          </a:p>
          <a:p>
            <a:pPr>
              <a:defRPr/>
            </a:pPr>
            <a:r>
              <a:rPr lang="en-US" altLang="ja-JP" sz="2000" dirty="0">
                <a:latin typeface="Consolas" panose="020B0609020204030204" pitchFamily="49" charset="0"/>
              </a:rPr>
              <a:t>   </a:t>
            </a:r>
            <a:r>
              <a:rPr lang="en-US" altLang="ja-JP" sz="2000" dirty="0" err="1">
                <a:latin typeface="Consolas" panose="020B0609020204030204" pitchFamily="49" charset="0"/>
              </a:rPr>
              <a:t>int</a:t>
            </a:r>
            <a:r>
              <a:rPr lang="en-US" altLang="ja-JP" sz="2000" dirty="0">
                <a:latin typeface="Consolas" panose="020B0609020204030204" pitchFamily="49" charset="0"/>
              </a:rPr>
              <a:t> sum = 0;</a:t>
            </a:r>
          </a:p>
          <a:p>
            <a:pPr>
              <a:defRPr/>
            </a:pPr>
            <a:r>
              <a:rPr lang="en-US" altLang="ja-JP" sz="2000" dirty="0">
                <a:latin typeface="Consolas" panose="020B0609020204030204" pitchFamily="49" charset="0"/>
              </a:rPr>
              <a:t>   for(</a:t>
            </a:r>
            <a:r>
              <a:rPr lang="en-US" altLang="ja-JP" sz="2000" dirty="0" err="1">
                <a:latin typeface="Consolas" panose="020B0609020204030204" pitchFamily="49" charset="0"/>
              </a:rPr>
              <a:t>int</a:t>
            </a:r>
            <a:r>
              <a:rPr lang="en-US" altLang="ja-JP" sz="2000" dirty="0">
                <a:latin typeface="Consolas" panose="020B0609020204030204" pitchFamily="49" charset="0"/>
              </a:rPr>
              <a:t> </a:t>
            </a:r>
            <a:r>
              <a:rPr lang="en-US" altLang="ja-JP" sz="2000" dirty="0" err="1">
                <a:latin typeface="Consolas" panose="020B0609020204030204" pitchFamily="49" charset="0"/>
              </a:rPr>
              <a:t>i</a:t>
            </a:r>
            <a:r>
              <a:rPr lang="en-US" altLang="ja-JP" sz="2000" dirty="0">
                <a:latin typeface="Consolas" panose="020B0609020204030204" pitchFamily="49" charset="0"/>
              </a:rPr>
              <a:t>=0; </a:t>
            </a:r>
            <a:r>
              <a:rPr lang="en-US" altLang="ja-JP" sz="2000" dirty="0" err="1">
                <a:latin typeface="Consolas" panose="020B0609020204030204" pitchFamily="49" charset="0"/>
              </a:rPr>
              <a:t>i</a:t>
            </a:r>
            <a:r>
              <a:rPr lang="en-US" altLang="ja-JP" sz="2000" dirty="0">
                <a:latin typeface="Consolas" panose="020B0609020204030204" pitchFamily="49" charset="0"/>
              </a:rPr>
              <a:t>&lt;</a:t>
            </a:r>
            <a:r>
              <a:rPr lang="en-US" altLang="ja-JP" sz="2000" dirty="0" err="1">
                <a:latin typeface="Consolas" panose="020B0609020204030204" pitchFamily="49" charset="0"/>
              </a:rPr>
              <a:t>data.length</a:t>
            </a:r>
            <a:r>
              <a:rPr lang="en-US" altLang="ja-JP" sz="2000" dirty="0">
                <a:latin typeface="Consolas" panose="020B0609020204030204" pitchFamily="49" charset="0"/>
              </a:rPr>
              <a:t>; </a:t>
            </a:r>
            <a:r>
              <a:rPr lang="en-US" altLang="ja-JP" sz="2000" dirty="0" err="1">
                <a:latin typeface="Consolas" panose="020B0609020204030204" pitchFamily="49" charset="0"/>
              </a:rPr>
              <a:t>i</a:t>
            </a:r>
            <a:r>
              <a:rPr lang="en-US" altLang="ja-JP" sz="2000" dirty="0">
                <a:latin typeface="Consolas" panose="020B0609020204030204" pitchFamily="49" charset="0"/>
              </a:rPr>
              <a:t>++){</a:t>
            </a:r>
          </a:p>
          <a:p>
            <a:pPr>
              <a:defRPr/>
            </a:pPr>
            <a:r>
              <a:rPr lang="en-US" altLang="ja-JP" sz="2000" dirty="0">
                <a:latin typeface="Consolas" panose="020B0609020204030204" pitchFamily="49" charset="0"/>
              </a:rPr>
              <a:t>      </a:t>
            </a:r>
            <a:r>
              <a:rPr lang="en-US" altLang="ja-JP" sz="2000" b="1" dirty="0">
                <a:solidFill>
                  <a:srgbClr val="FF0000"/>
                </a:solidFill>
                <a:effectLst>
                  <a:outerShdw blurRad="38100" dist="38100" dir="2700000" algn="tl">
                    <a:srgbClr val="000000">
                      <a:alpha val="43137"/>
                    </a:srgbClr>
                  </a:outerShdw>
                </a:effectLst>
                <a:latin typeface="+mn-ea"/>
              </a:rPr>
              <a:t>sum =</a:t>
            </a:r>
            <a:r>
              <a:rPr lang="en-US" altLang="ja-JP" sz="2000" dirty="0">
                <a:latin typeface="Consolas" panose="020B0609020204030204" pitchFamily="49" charset="0"/>
              </a:rPr>
              <a:t> </a:t>
            </a:r>
            <a:r>
              <a:rPr lang="en-US" altLang="ja-JP" sz="2000" b="1" dirty="0">
                <a:solidFill>
                  <a:srgbClr val="FF0000"/>
                </a:solidFill>
                <a:effectLst>
                  <a:outerShdw blurRad="38100" dist="38100" dir="2700000" algn="tl">
                    <a:srgbClr val="000000">
                      <a:alpha val="43137"/>
                    </a:srgbClr>
                  </a:outerShdw>
                </a:effectLst>
                <a:latin typeface="+mn-ea"/>
              </a:rPr>
              <a:t>sum + data[</a:t>
            </a:r>
            <a:r>
              <a:rPr lang="en-US" altLang="ja-JP" sz="2000" b="1" dirty="0" err="1">
                <a:solidFill>
                  <a:srgbClr val="FF0000"/>
                </a:solidFill>
                <a:effectLst>
                  <a:outerShdw blurRad="38100" dist="38100" dir="2700000" algn="tl">
                    <a:srgbClr val="000000">
                      <a:alpha val="43137"/>
                    </a:srgbClr>
                  </a:outerShdw>
                </a:effectLst>
                <a:latin typeface="+mn-ea"/>
              </a:rPr>
              <a:t>i</a:t>
            </a:r>
            <a:r>
              <a:rPr lang="en-US" altLang="ja-JP" sz="2000" b="1" dirty="0">
                <a:solidFill>
                  <a:srgbClr val="FF0000"/>
                </a:solidFill>
                <a:effectLst>
                  <a:outerShdw blurRad="38100" dist="38100" dir="2700000" algn="tl">
                    <a:srgbClr val="000000">
                      <a:alpha val="43137"/>
                    </a:srgbClr>
                  </a:outerShdw>
                </a:effectLst>
                <a:latin typeface="+mn-ea"/>
              </a:rPr>
              <a:t>];</a:t>
            </a:r>
            <a:endParaRPr lang="en-US" altLang="ja-JP" sz="2000" dirty="0">
              <a:latin typeface="Consolas" panose="020B0609020204030204" pitchFamily="49" charset="0"/>
            </a:endParaRPr>
          </a:p>
          <a:p>
            <a:pPr>
              <a:defRPr/>
            </a:pPr>
            <a:r>
              <a:rPr lang="en-US" altLang="ja-JP" sz="2000" dirty="0">
                <a:latin typeface="Consolas" panose="020B0609020204030204" pitchFamily="49" charset="0"/>
              </a:rPr>
              <a:t>   }</a:t>
            </a:r>
          </a:p>
          <a:p>
            <a:pPr>
              <a:defRPr/>
            </a:pPr>
            <a:r>
              <a:rPr lang="en-US" altLang="ja-JP" sz="2000" dirty="0">
                <a:latin typeface="Consolas" panose="020B0609020204030204" pitchFamily="49" charset="0"/>
              </a:rPr>
              <a:t>   return sum;	</a:t>
            </a:r>
          </a:p>
          <a:p>
            <a:pPr>
              <a:defRPr/>
            </a:pPr>
            <a:r>
              <a:rPr lang="en-US" altLang="ja-JP" sz="2000" dirty="0">
                <a:latin typeface="Consolas" panose="020B0609020204030204" pitchFamily="49" charset="0"/>
              </a:rPr>
              <a:t>}</a:t>
            </a:r>
            <a:endParaRPr lang="ja-JP" altLang="en-US" sz="2000" dirty="0">
              <a:latin typeface="Consolas" panose="020B0609020204030204" pitchFamily="49" charset="0"/>
            </a:endParaRPr>
          </a:p>
        </p:txBody>
      </p:sp>
      <p:sp>
        <p:nvSpPr>
          <p:cNvPr id="9" name="テキスト ボックス 8"/>
          <p:cNvSpPr txBox="1"/>
          <p:nvPr/>
        </p:nvSpPr>
        <p:spPr>
          <a:xfrm>
            <a:off x="6207124" y="3851706"/>
            <a:ext cx="5213351" cy="2246769"/>
          </a:xfrm>
          <a:prstGeom prst="rect">
            <a:avLst/>
          </a:prstGeom>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2000" dirty="0" err="1">
                <a:latin typeface="Consolas" panose="020B0609020204030204" pitchFamily="49" charset="0"/>
              </a:rPr>
              <a:t>int</a:t>
            </a:r>
            <a:r>
              <a:rPr lang="en-US" altLang="ja-JP" sz="2000" dirty="0">
                <a:latin typeface="Consolas" panose="020B0609020204030204" pitchFamily="49" charset="0"/>
              </a:rPr>
              <a:t> sum(</a:t>
            </a:r>
            <a:r>
              <a:rPr lang="en-US" altLang="ja-JP" sz="2000" dirty="0" err="1">
                <a:latin typeface="Consolas" panose="020B0609020204030204" pitchFamily="49" charset="0"/>
              </a:rPr>
              <a:t>int</a:t>
            </a:r>
            <a:r>
              <a:rPr lang="en-US" altLang="ja-JP" sz="2000" dirty="0">
                <a:latin typeface="Consolas" panose="020B0609020204030204" pitchFamily="49" charset="0"/>
              </a:rPr>
              <a:t>[] data){</a:t>
            </a:r>
          </a:p>
          <a:p>
            <a:pPr>
              <a:defRPr/>
            </a:pPr>
            <a:r>
              <a:rPr lang="en-US" altLang="ja-JP" sz="2000" dirty="0">
                <a:latin typeface="Consolas" panose="020B0609020204030204" pitchFamily="49" charset="0"/>
              </a:rPr>
              <a:t>   </a:t>
            </a:r>
            <a:r>
              <a:rPr lang="en-US" altLang="ja-JP" sz="2000" dirty="0" err="1">
                <a:latin typeface="Consolas" panose="020B0609020204030204" pitchFamily="49" charset="0"/>
              </a:rPr>
              <a:t>int</a:t>
            </a:r>
            <a:r>
              <a:rPr lang="en-US" altLang="ja-JP" sz="2000" dirty="0">
                <a:latin typeface="Consolas" panose="020B0609020204030204" pitchFamily="49" charset="0"/>
              </a:rPr>
              <a:t> sum = 0;</a:t>
            </a:r>
          </a:p>
          <a:p>
            <a:pPr>
              <a:defRPr/>
            </a:pPr>
            <a:r>
              <a:rPr lang="en-US" altLang="ja-JP" sz="2000" dirty="0">
                <a:latin typeface="Consolas" panose="020B0609020204030204" pitchFamily="49" charset="0"/>
              </a:rPr>
              <a:t>   for(</a:t>
            </a:r>
            <a:r>
              <a:rPr lang="en-US" altLang="ja-JP" sz="2000" dirty="0" err="1">
                <a:latin typeface="Consolas" panose="020B0609020204030204" pitchFamily="49" charset="0"/>
              </a:rPr>
              <a:t>int</a:t>
            </a:r>
            <a:r>
              <a:rPr lang="en-US" altLang="ja-JP" sz="2000" dirty="0">
                <a:latin typeface="Consolas" panose="020B0609020204030204" pitchFamily="49" charset="0"/>
              </a:rPr>
              <a:t> </a:t>
            </a:r>
            <a:r>
              <a:rPr lang="en-US" altLang="ja-JP" sz="2000" dirty="0" err="1">
                <a:latin typeface="Consolas" panose="020B0609020204030204" pitchFamily="49" charset="0"/>
              </a:rPr>
              <a:t>i</a:t>
            </a:r>
            <a:r>
              <a:rPr lang="en-US" altLang="ja-JP" sz="2000" dirty="0">
                <a:latin typeface="Consolas" panose="020B0609020204030204" pitchFamily="49" charset="0"/>
              </a:rPr>
              <a:t>=0; </a:t>
            </a:r>
            <a:r>
              <a:rPr lang="en-US" altLang="ja-JP" sz="2000" dirty="0" err="1">
                <a:latin typeface="Consolas" panose="020B0609020204030204" pitchFamily="49" charset="0"/>
              </a:rPr>
              <a:t>i</a:t>
            </a:r>
            <a:r>
              <a:rPr lang="en-US" altLang="ja-JP" sz="2000" dirty="0">
                <a:latin typeface="Consolas" panose="020B0609020204030204" pitchFamily="49" charset="0"/>
              </a:rPr>
              <a:t>&lt;</a:t>
            </a:r>
            <a:r>
              <a:rPr lang="en-US" altLang="ja-JP" sz="2000" dirty="0" err="1">
                <a:latin typeface="Consolas" panose="020B0609020204030204" pitchFamily="49" charset="0"/>
              </a:rPr>
              <a:t>data.length</a:t>
            </a:r>
            <a:r>
              <a:rPr lang="en-US" altLang="ja-JP" sz="2000" dirty="0">
                <a:latin typeface="Consolas" panose="020B0609020204030204" pitchFamily="49" charset="0"/>
              </a:rPr>
              <a:t>; </a:t>
            </a:r>
            <a:r>
              <a:rPr lang="en-US" altLang="ja-JP" sz="2000" dirty="0" err="1">
                <a:latin typeface="Consolas" panose="020B0609020204030204" pitchFamily="49" charset="0"/>
              </a:rPr>
              <a:t>i</a:t>
            </a:r>
            <a:r>
              <a:rPr lang="en-US" altLang="ja-JP" sz="2000" dirty="0">
                <a:latin typeface="Consolas" panose="020B0609020204030204" pitchFamily="49" charset="0"/>
              </a:rPr>
              <a:t>++){</a:t>
            </a:r>
          </a:p>
          <a:p>
            <a:pPr>
              <a:defRPr/>
            </a:pPr>
            <a:r>
              <a:rPr lang="en-US" altLang="ja-JP" sz="2000" dirty="0">
                <a:latin typeface="Consolas" panose="020B0609020204030204" pitchFamily="49" charset="0"/>
              </a:rPr>
              <a:t>        </a:t>
            </a:r>
            <a:r>
              <a:rPr lang="en-US" altLang="ja-JP" sz="2000" b="1" dirty="0">
                <a:solidFill>
                  <a:srgbClr val="0070C0"/>
                </a:solidFill>
                <a:effectLst>
                  <a:outerShdw blurRad="38100" dist="38100" dir="2700000" algn="tl">
                    <a:srgbClr val="000000">
                      <a:alpha val="43137"/>
                    </a:srgbClr>
                  </a:outerShdw>
                </a:effectLst>
                <a:latin typeface="+mn-ea"/>
              </a:rPr>
              <a:t>sum += data[</a:t>
            </a:r>
            <a:r>
              <a:rPr lang="en-US" altLang="ja-JP" sz="2000" b="1" dirty="0" err="1">
                <a:solidFill>
                  <a:srgbClr val="0070C0"/>
                </a:solidFill>
                <a:effectLst>
                  <a:outerShdw blurRad="38100" dist="38100" dir="2700000" algn="tl">
                    <a:srgbClr val="000000">
                      <a:alpha val="43137"/>
                    </a:srgbClr>
                  </a:outerShdw>
                </a:effectLst>
                <a:latin typeface="+mn-ea"/>
              </a:rPr>
              <a:t>i</a:t>
            </a:r>
            <a:r>
              <a:rPr lang="en-US" altLang="ja-JP" sz="2000" b="1" dirty="0">
                <a:solidFill>
                  <a:srgbClr val="0070C0"/>
                </a:solidFill>
                <a:effectLst>
                  <a:outerShdw blurRad="38100" dist="38100" dir="2700000" algn="tl">
                    <a:srgbClr val="000000">
                      <a:alpha val="43137"/>
                    </a:srgbClr>
                  </a:outerShdw>
                </a:effectLst>
                <a:latin typeface="+mn-ea"/>
              </a:rPr>
              <a:t>];</a:t>
            </a:r>
            <a:endParaRPr lang="en-US" altLang="ja-JP" sz="2000" dirty="0">
              <a:latin typeface="Consolas" panose="020B0609020204030204" pitchFamily="49" charset="0"/>
            </a:endParaRPr>
          </a:p>
          <a:p>
            <a:pPr>
              <a:defRPr/>
            </a:pPr>
            <a:r>
              <a:rPr lang="en-US" altLang="ja-JP" sz="2000" dirty="0">
                <a:latin typeface="Consolas" panose="020B0609020204030204" pitchFamily="49" charset="0"/>
              </a:rPr>
              <a:t>   }</a:t>
            </a:r>
          </a:p>
          <a:p>
            <a:pPr>
              <a:defRPr/>
            </a:pPr>
            <a:r>
              <a:rPr lang="en-US" altLang="ja-JP" sz="2000" dirty="0">
                <a:latin typeface="Consolas" panose="020B0609020204030204" pitchFamily="49" charset="0"/>
              </a:rPr>
              <a:t>   return sum;	</a:t>
            </a:r>
          </a:p>
          <a:p>
            <a:pPr>
              <a:defRPr/>
            </a:pPr>
            <a:r>
              <a:rPr lang="en-US" altLang="ja-JP" sz="2000" dirty="0">
                <a:latin typeface="Consolas" panose="020B0609020204030204" pitchFamily="49" charset="0"/>
              </a:rPr>
              <a:t>}</a:t>
            </a:r>
            <a:endParaRPr lang="ja-JP" altLang="en-US" sz="2000" dirty="0">
              <a:latin typeface="Consolas" panose="020B0609020204030204" pitchFamily="49" charset="0"/>
            </a:endParaRPr>
          </a:p>
        </p:txBody>
      </p:sp>
      <p:sp>
        <p:nvSpPr>
          <p:cNvPr id="8" name="左右矢印 6"/>
          <p:cNvSpPr>
            <a:spLocks noChangeArrowheads="1"/>
          </p:cNvSpPr>
          <p:nvPr/>
        </p:nvSpPr>
        <p:spPr bwMode="auto">
          <a:xfrm>
            <a:off x="5717380" y="4766496"/>
            <a:ext cx="757238" cy="431800"/>
          </a:xfrm>
          <a:prstGeom prst="leftRightArrow">
            <a:avLst>
              <a:gd name="adj1" fmla="val 50000"/>
              <a:gd name="adj2" fmla="val 50020"/>
            </a:avLst>
          </a:prstGeom>
          <a:ln>
            <a:solidFill>
              <a:schemeClr val="tx1"/>
            </a:solidFill>
            <a:headEnd/>
            <a:tailEnd/>
          </a:ln>
        </p:spPr>
        <p:style>
          <a:lnRef idx="1">
            <a:schemeClr val="accent4"/>
          </a:lnRef>
          <a:fillRef idx="2">
            <a:schemeClr val="accent4"/>
          </a:fillRef>
          <a:effectRef idx="1">
            <a:schemeClr val="accent4"/>
          </a:effectRef>
          <a:fontRef idx="minor">
            <a:schemeClr val="dk1"/>
          </a:fontRef>
        </p:style>
        <p:txBody>
          <a:bodyPr/>
          <a:lstStyle>
            <a:lvl1pPr>
              <a:spcBef>
                <a:spcPct val="20000"/>
              </a:spcBef>
              <a:buClr>
                <a:schemeClr val="hlink"/>
              </a:buClr>
              <a:buSzPct val="95000"/>
              <a:buFont typeface="Wingdings" panose="05000000000000000000" pitchFamily="2" charset="2"/>
              <a:buChar char="l"/>
              <a:defRPr kumimoji="1" sz="3200">
                <a:solidFill>
                  <a:schemeClr val="tx1"/>
                </a:solidFill>
                <a:latin typeface="Arial" panose="020B0604020202020204" pitchFamily="34" charset="0"/>
                <a:ea typeface="MS UI Gothic" panose="020B0600070205080204" pitchFamily="50" charset="-128"/>
              </a:defRPr>
            </a:lvl1pPr>
            <a:lvl2pPr marL="742950" indent="-285750">
              <a:spcBef>
                <a:spcPct val="20000"/>
              </a:spcBef>
              <a:buClr>
                <a:schemeClr val="hlink"/>
              </a:buClr>
              <a:buSzPct val="85000"/>
              <a:buFont typeface="Arial" panose="020B0604020202020204" pitchFamily="34" charset="0"/>
              <a:buChar char="►"/>
              <a:defRPr kumimoji="1" sz="2800">
                <a:solidFill>
                  <a:schemeClr val="tx1"/>
                </a:solidFill>
                <a:latin typeface="Arial" panose="020B0604020202020204" pitchFamily="34" charset="0"/>
                <a:ea typeface="MS UI Gothic" panose="020B0600070205080204" pitchFamily="50" charset="-128"/>
              </a:defRPr>
            </a:lvl2pPr>
            <a:lvl3pPr marL="1143000" indent="-228600">
              <a:spcBef>
                <a:spcPct val="20000"/>
              </a:spcBef>
              <a:buSzPct val="80000"/>
              <a:buFont typeface="Wingdings" panose="05000000000000000000" pitchFamily="2" charset="2"/>
              <a:buChar char="n"/>
              <a:defRPr kumimoji="1" sz="2400">
                <a:solidFill>
                  <a:schemeClr val="tx1"/>
                </a:solidFill>
                <a:latin typeface="Arial" panose="020B0604020202020204" pitchFamily="34" charset="0"/>
                <a:ea typeface="MS UI Gothic" panose="020B0600070205080204" pitchFamily="50" charset="-128"/>
              </a:defRPr>
            </a:lvl3pPr>
            <a:lvl4pPr marL="1600200" indent="-228600">
              <a:spcBef>
                <a:spcPct val="20000"/>
              </a:spcBef>
              <a:buChar char="–"/>
              <a:defRPr kumimoji="1" sz="2000">
                <a:solidFill>
                  <a:schemeClr val="tx1"/>
                </a:solidFill>
                <a:latin typeface="Arial" panose="020B0604020202020204" pitchFamily="34" charset="0"/>
                <a:ea typeface="MS UI Gothic" panose="020B0600070205080204" pitchFamily="50" charset="-128"/>
              </a:defRPr>
            </a:lvl4pPr>
            <a:lvl5pPr marL="2057400" indent="-228600">
              <a:spcBef>
                <a:spcPct val="20000"/>
              </a:spcBef>
              <a:buChar char="»"/>
              <a:defRPr kumimoji="1" sz="2000">
                <a:solidFill>
                  <a:schemeClr val="tx1"/>
                </a:solidFill>
                <a:latin typeface="Arial" panose="020B0604020202020204" pitchFamily="34" charset="0"/>
                <a:ea typeface="MS UI Gothic" panose="020B0600070205080204" pitchFamily="50" charset="-128"/>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MS UI Gothic" panose="020B0600070205080204" pitchFamily="50" charset="-128"/>
              </a:defRPr>
            </a:lvl9pPr>
          </a:lstStyle>
          <a:p>
            <a:pPr algn="ctr" eaLnBrk="1" hangingPunct="1">
              <a:spcBef>
                <a:spcPct val="0"/>
              </a:spcBef>
              <a:buClrTx/>
              <a:buSzTx/>
              <a:buFontTx/>
              <a:buNone/>
            </a:pPr>
            <a:endParaRPr kumimoji="0" lang="ja-JP" altLang="en-US" sz="2400">
              <a:latin typeface="Times New Roman" panose="02020603050405020304" pitchFamily="18" charset="0"/>
              <a:ea typeface="ＭＳ Ｐゴシック" panose="020B0600070205080204" pitchFamily="50" charset="-128"/>
            </a:endParaRPr>
          </a:p>
        </p:txBody>
      </p:sp>
      <p:sp>
        <p:nvSpPr>
          <p:cNvPr id="10" name="正方形/長方形 9"/>
          <p:cNvSpPr/>
          <p:nvPr/>
        </p:nvSpPr>
        <p:spPr>
          <a:xfrm>
            <a:off x="2553430" y="6098475"/>
            <a:ext cx="1293944" cy="461665"/>
          </a:xfrm>
          <a:prstGeom prst="rect">
            <a:avLst/>
          </a:prstGeom>
        </p:spPr>
        <p:txBody>
          <a:bodyPr wrap="none">
            <a:spAutoFit/>
          </a:bodyPr>
          <a:lstStyle/>
          <a:p>
            <a:pPr algn="ctr">
              <a:defRPr/>
            </a:pPr>
            <a:r>
              <a:rPr lang="ja-JP" altLang="en-US" sz="2400" dirty="0">
                <a:latin typeface="ＭＳ Ｐゴシック" panose="020B0600070205080204" pitchFamily="50" charset="-128"/>
                <a:ea typeface="ＭＳ Ｐゴシック" panose="020B0600070205080204" pitchFamily="50" charset="-128"/>
              </a:rPr>
              <a:t>メソッド</a:t>
            </a:r>
            <a:r>
              <a:rPr lang="en-US" altLang="ja-JP" sz="2400" dirty="0" smtClean="0">
                <a:latin typeface="ＭＳ Ｐゴシック" panose="020B0600070205080204" pitchFamily="50" charset="-128"/>
                <a:ea typeface="ＭＳ Ｐゴシック" panose="020B0600070205080204" pitchFamily="50" charset="-128"/>
              </a:rPr>
              <a:t>A</a:t>
            </a:r>
            <a:endParaRPr lang="ja-JP" altLang="en-US" sz="2400" dirty="0">
              <a:latin typeface="ＭＳ Ｐゴシック" panose="020B0600070205080204" pitchFamily="50" charset="-128"/>
              <a:ea typeface="ＭＳ Ｐゴシック" panose="020B0600070205080204" pitchFamily="50" charset="-128"/>
            </a:endParaRPr>
          </a:p>
        </p:txBody>
      </p:sp>
      <p:sp>
        <p:nvSpPr>
          <p:cNvPr id="11" name="正方形/長方形 10"/>
          <p:cNvSpPr/>
          <p:nvPr/>
        </p:nvSpPr>
        <p:spPr>
          <a:xfrm>
            <a:off x="8104994" y="6113939"/>
            <a:ext cx="1293944" cy="461665"/>
          </a:xfrm>
          <a:prstGeom prst="rect">
            <a:avLst/>
          </a:prstGeom>
        </p:spPr>
        <p:txBody>
          <a:bodyPr wrap="none">
            <a:spAutoFit/>
          </a:bodyPr>
          <a:lstStyle/>
          <a:p>
            <a:pPr algn="ctr">
              <a:defRPr/>
            </a:pPr>
            <a:r>
              <a:rPr lang="ja-JP" altLang="en-US" sz="2400" dirty="0" smtClean="0">
                <a:latin typeface="ＭＳ Ｐゴシック" panose="020B0600070205080204" pitchFamily="50" charset="-128"/>
                <a:ea typeface="ＭＳ Ｐゴシック" panose="020B0600070205080204" pitchFamily="50" charset="-128"/>
              </a:rPr>
              <a:t>メソッド</a:t>
            </a:r>
            <a:r>
              <a:rPr lang="en-US" altLang="ja-JP" sz="2400" dirty="0">
                <a:latin typeface="ＭＳ Ｐゴシック" panose="020B0600070205080204" pitchFamily="50" charset="-128"/>
                <a:ea typeface="ＭＳ Ｐゴシック" panose="020B0600070205080204" pitchFamily="50" charset="-128"/>
              </a:rPr>
              <a:t>B</a:t>
            </a:r>
            <a:endParaRPr lang="ja-JP" altLang="en-US" sz="2400"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21585966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35906"/>
            <a:ext cx="10515600" cy="1325563"/>
          </a:xfrm>
        </p:spPr>
        <p:txBody>
          <a:bodyPr>
            <a:noAutofit/>
          </a:bodyPr>
          <a:lstStyle/>
          <a:p>
            <a:r>
              <a:rPr kumimoji="1" lang="ja-JP" altLang="en-US" dirty="0" smtClean="0"/>
              <a:t>振る舞いに着目した類似コードペアの分類</a:t>
            </a:r>
            <a:endParaRPr kumimoji="1" lang="ja-JP" altLang="en-US" dirty="0"/>
          </a:p>
        </p:txBody>
      </p:sp>
      <p:sp>
        <p:nvSpPr>
          <p:cNvPr id="3" name="コンテンツ プレースホルダー 2"/>
          <p:cNvSpPr>
            <a:spLocks noGrp="1"/>
          </p:cNvSpPr>
          <p:nvPr>
            <p:ph idx="1"/>
          </p:nvPr>
        </p:nvSpPr>
        <p:spPr>
          <a:xfrm>
            <a:off x="837515" y="1530418"/>
            <a:ext cx="10886440" cy="4351338"/>
          </a:xfrm>
        </p:spPr>
        <p:txBody>
          <a:bodyPr/>
          <a:lstStyle/>
          <a:p>
            <a:r>
              <a:rPr kumimoji="1" lang="en-US" altLang="ja-JP" dirty="0" err="1" smtClean="0"/>
              <a:t>Ishio</a:t>
            </a:r>
            <a:r>
              <a:rPr kumimoji="1" lang="ja-JP" altLang="en-US" dirty="0" smtClean="0"/>
              <a:t>ら</a:t>
            </a:r>
            <a:r>
              <a:rPr kumimoji="1" lang="en-US" altLang="ja-JP" dirty="0" smtClean="0"/>
              <a:t>[6]</a:t>
            </a:r>
            <a:r>
              <a:rPr lang="ja-JP" altLang="en-US" dirty="0" smtClean="0"/>
              <a:t>によって提案されているメソッド呼び出しの差異に基づく類似コードの分類手法を用いる</a:t>
            </a:r>
            <a:endParaRPr lang="en-US" altLang="ja-JP" dirty="0" smtClean="0"/>
          </a:p>
          <a:p>
            <a:pPr lvl="1"/>
            <a:endParaRPr lang="en-US" altLang="ja-JP" sz="100" dirty="0" smtClean="0"/>
          </a:p>
          <a:p>
            <a:pPr marL="914400" lvl="1" indent="-457200">
              <a:buFont typeface="+mj-lt"/>
              <a:buAutoNum type="arabicPeriod"/>
            </a:pPr>
            <a:r>
              <a:rPr lang="ja-JP" altLang="en-US" dirty="0" smtClean="0"/>
              <a:t>メソッドの振る舞いを説明する内容としてふさわしいプログラム文</a:t>
            </a:r>
            <a:r>
              <a:rPr lang="en-US" altLang="ja-JP" dirty="0" smtClean="0"/>
              <a:t/>
            </a:r>
            <a:br>
              <a:rPr lang="en-US" altLang="ja-JP" dirty="0" smtClean="0"/>
            </a:br>
            <a:r>
              <a:rPr lang="en-US" altLang="ja-JP" dirty="0" smtClean="0"/>
              <a:t>(</a:t>
            </a:r>
            <a:r>
              <a:rPr lang="ja-JP" altLang="en-US" dirty="0" smtClean="0"/>
              <a:t>メソッドサマリ</a:t>
            </a:r>
            <a:r>
              <a:rPr lang="en-US" altLang="ja-JP" dirty="0" smtClean="0"/>
              <a:t>)</a:t>
            </a:r>
            <a:r>
              <a:rPr lang="ja-JP" altLang="en-US" dirty="0" err="1" smtClean="0"/>
              <a:t>を抽</a:t>
            </a:r>
            <a:r>
              <a:rPr lang="ja-JP" altLang="en-US" dirty="0" smtClean="0"/>
              <a:t>出す</a:t>
            </a:r>
            <a:r>
              <a:rPr lang="ja-JP" altLang="en-US" dirty="0"/>
              <a:t>る</a:t>
            </a:r>
            <a:endParaRPr lang="en-US" altLang="ja-JP" dirty="0" smtClean="0"/>
          </a:p>
          <a:p>
            <a:pPr marL="914400" lvl="1" indent="-457200">
              <a:buFont typeface="+mj-lt"/>
              <a:buAutoNum type="arabicPeriod"/>
            </a:pPr>
            <a:r>
              <a:rPr lang="en-US" altLang="ja-JP" dirty="0" smtClean="0"/>
              <a:t>2</a:t>
            </a:r>
            <a:r>
              <a:rPr lang="ja-JP" altLang="en-US" dirty="0" err="1" smtClean="0"/>
              <a:t>つの</a:t>
            </a:r>
            <a:r>
              <a:rPr lang="ja-JP" altLang="en-US" dirty="0" smtClean="0"/>
              <a:t>プログラムのメソッドサマリが同一かどうかで振る舞いを判定する</a:t>
            </a:r>
            <a:endParaRPr kumimoji="1" lang="en-US" altLang="ja-JP" dirty="0" smtClean="0"/>
          </a:p>
          <a:p>
            <a:pPr marL="457200" lvl="1" indent="0">
              <a:buNone/>
            </a:pPr>
            <a:endParaRPr lang="en-US" altLang="ja-JP" dirty="0" smtClean="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28</a:t>
            </a:fld>
            <a:endParaRPr kumimoji="1" lang="ja-JP" altLang="en-US"/>
          </a:p>
        </p:txBody>
      </p:sp>
      <p:pic>
        <p:nvPicPr>
          <p:cNvPr id="5" name="図 4"/>
          <p:cNvPicPr>
            <a:picLocks noChangeAspect="1"/>
          </p:cNvPicPr>
          <p:nvPr/>
        </p:nvPicPr>
        <p:blipFill rotWithShape="1">
          <a:blip r:embed="rId2"/>
          <a:srcRect l="32035" t="40336" r="10870" b="28843"/>
          <a:stretch/>
        </p:blipFill>
        <p:spPr>
          <a:xfrm>
            <a:off x="357827" y="3807689"/>
            <a:ext cx="6018843" cy="2166074"/>
          </a:xfrm>
          <a:prstGeom prst="rect">
            <a:avLst/>
          </a:prstGeom>
        </p:spPr>
      </p:pic>
      <p:pic>
        <p:nvPicPr>
          <p:cNvPr id="6" name="図 5"/>
          <p:cNvPicPr>
            <a:picLocks noChangeAspect="1"/>
          </p:cNvPicPr>
          <p:nvPr/>
        </p:nvPicPr>
        <p:blipFill rotWithShape="1">
          <a:blip r:embed="rId3"/>
          <a:srcRect l="10814" t="33011" r="27038" b="31116"/>
          <a:stretch/>
        </p:blipFill>
        <p:spPr>
          <a:xfrm>
            <a:off x="6280735" y="3807689"/>
            <a:ext cx="5628741" cy="2166074"/>
          </a:xfrm>
          <a:prstGeom prst="rect">
            <a:avLst/>
          </a:prstGeom>
        </p:spPr>
      </p:pic>
      <p:sp>
        <p:nvSpPr>
          <p:cNvPr id="7" name="Rectangle 4"/>
          <p:cNvSpPr>
            <a:spLocks noChangeArrowheads="1"/>
          </p:cNvSpPr>
          <p:nvPr/>
        </p:nvSpPr>
        <p:spPr bwMode="auto">
          <a:xfrm>
            <a:off x="814114" y="6176963"/>
            <a:ext cx="10910526"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[5]</a:t>
            </a:r>
            <a:r>
              <a:rPr lang="ja-JP" altLang="en-US" sz="1400" dirty="0" smtClean="0">
                <a:solidFill>
                  <a:schemeClr val="tx2"/>
                </a:solidFill>
              </a:rPr>
              <a:t>石尾 隆</a:t>
            </a:r>
            <a:r>
              <a:rPr lang="en-US" altLang="ja-JP" sz="1400" dirty="0" smtClean="0">
                <a:solidFill>
                  <a:schemeClr val="tx2"/>
                </a:solidFill>
              </a:rPr>
              <a:t>, </a:t>
            </a:r>
            <a:r>
              <a:rPr lang="ja-JP" altLang="en-US" sz="1400" dirty="0" smtClean="0">
                <a:solidFill>
                  <a:schemeClr val="tx2"/>
                </a:solidFill>
              </a:rPr>
              <a:t>伊達 浩典</a:t>
            </a:r>
            <a:r>
              <a:rPr lang="en-US" altLang="ja-JP" sz="1400" dirty="0" smtClean="0">
                <a:solidFill>
                  <a:schemeClr val="tx2"/>
                </a:solidFill>
              </a:rPr>
              <a:t>, </a:t>
            </a:r>
            <a:r>
              <a:rPr lang="ja-JP" altLang="en-US" sz="1400" dirty="0" smtClean="0">
                <a:solidFill>
                  <a:schemeClr val="tx2"/>
                </a:solidFill>
              </a:rPr>
              <a:t>井上 克郎</a:t>
            </a:r>
            <a:r>
              <a:rPr lang="en-US" altLang="ja-JP" sz="1400" dirty="0" smtClean="0">
                <a:solidFill>
                  <a:schemeClr val="tx2"/>
                </a:solidFill>
              </a:rPr>
              <a:t>.</a:t>
            </a:r>
            <a:r>
              <a:rPr lang="ja-JP" altLang="en-US" sz="1400" dirty="0">
                <a:solidFill>
                  <a:schemeClr val="tx2"/>
                </a:solidFill>
              </a:rPr>
              <a:t> </a:t>
            </a:r>
            <a:r>
              <a:rPr lang="ja-JP" altLang="en-US" sz="1400" dirty="0" smtClean="0">
                <a:solidFill>
                  <a:schemeClr val="tx2"/>
                </a:solidFill>
              </a:rPr>
              <a:t>メソッド呼び出しの差異に基づくコードクローンの分類手法</a:t>
            </a:r>
            <a:r>
              <a:rPr lang="en-US" altLang="ja-JP" sz="1400" dirty="0" smtClean="0">
                <a:solidFill>
                  <a:schemeClr val="tx2"/>
                </a:solidFill>
              </a:rPr>
              <a:t>. </a:t>
            </a:r>
            <a:r>
              <a:rPr lang="ja-JP" altLang="en-US" sz="1400" dirty="0" smtClean="0">
                <a:solidFill>
                  <a:schemeClr val="tx2"/>
                </a:solidFill>
              </a:rPr>
              <a:t>情報処理学会論文誌</a:t>
            </a:r>
            <a:r>
              <a:rPr lang="en-US" altLang="ja-JP" sz="1400" dirty="0" smtClean="0">
                <a:solidFill>
                  <a:schemeClr val="tx2"/>
                </a:solidFill>
              </a:rPr>
              <a:t>, </a:t>
            </a:r>
            <a:r>
              <a:rPr lang="en-US" altLang="ja-JP" sz="1400" dirty="0">
                <a:solidFill>
                  <a:schemeClr val="tx2"/>
                </a:solidFill>
              </a:rPr>
              <a:t>Vol. </a:t>
            </a:r>
            <a:r>
              <a:rPr lang="en-US" altLang="ja-JP" sz="1400" dirty="0" smtClean="0">
                <a:solidFill>
                  <a:schemeClr val="tx2"/>
                </a:solidFill>
              </a:rPr>
              <a:t>56, </a:t>
            </a:r>
            <a:r>
              <a:rPr lang="en-US" altLang="ja-JP" sz="1400" dirty="0">
                <a:solidFill>
                  <a:schemeClr val="tx2"/>
                </a:solidFill>
              </a:rPr>
              <a:t>No. </a:t>
            </a:r>
            <a:r>
              <a:rPr lang="en-US" altLang="ja-JP" sz="1400" dirty="0" smtClean="0">
                <a:solidFill>
                  <a:schemeClr val="tx2"/>
                </a:solidFill>
              </a:rPr>
              <a:t>6, </a:t>
            </a:r>
            <a:r>
              <a:rPr lang="en-US" altLang="ja-JP" sz="1400" dirty="0">
                <a:solidFill>
                  <a:schemeClr val="tx2"/>
                </a:solidFill>
              </a:rPr>
              <a:t>pp. </a:t>
            </a:r>
            <a:r>
              <a:rPr lang="en-US" altLang="ja-JP" sz="1400" dirty="0" smtClean="0">
                <a:solidFill>
                  <a:schemeClr val="tx2"/>
                </a:solidFill>
              </a:rPr>
              <a:t>1471–1480, 2015.</a:t>
            </a:r>
            <a:endParaRPr lang="en-US" altLang="ja-JP" sz="1400" dirty="0">
              <a:solidFill>
                <a:schemeClr val="tx2"/>
              </a:solidFill>
            </a:endParaRPr>
          </a:p>
        </p:txBody>
      </p:sp>
      <p:sp>
        <p:nvSpPr>
          <p:cNvPr id="8" name="正方形/長方形 7"/>
          <p:cNvSpPr/>
          <p:nvPr/>
        </p:nvSpPr>
        <p:spPr>
          <a:xfrm>
            <a:off x="357827" y="3807688"/>
            <a:ext cx="5738072" cy="2108921"/>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9" name="正方形/長方形 8"/>
          <p:cNvSpPr/>
          <p:nvPr/>
        </p:nvSpPr>
        <p:spPr>
          <a:xfrm>
            <a:off x="6220098" y="3807687"/>
            <a:ext cx="5689378" cy="2108921"/>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2343388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32277"/>
            <a:ext cx="10515600" cy="1325563"/>
          </a:xfrm>
        </p:spPr>
        <p:txBody>
          <a:bodyPr/>
          <a:lstStyle/>
          <a:p>
            <a:r>
              <a:rPr kumimoji="1" lang="ja-JP" altLang="en-US" dirty="0" smtClean="0"/>
              <a:t>自動生成されたテストコード</a:t>
            </a:r>
            <a:endParaRPr kumimoji="1" lang="ja-JP" altLang="en-US" dirty="0"/>
          </a:p>
        </p:txBody>
      </p:sp>
      <p:sp>
        <p:nvSpPr>
          <p:cNvPr id="3" name="コンテンツ プレースホルダー 2"/>
          <p:cNvSpPr>
            <a:spLocks noGrp="1"/>
          </p:cNvSpPr>
          <p:nvPr>
            <p:ph idx="1"/>
          </p:nvPr>
        </p:nvSpPr>
        <p:spPr>
          <a:xfrm>
            <a:off x="838199" y="1501727"/>
            <a:ext cx="10515600" cy="672473"/>
          </a:xfrm>
        </p:spPr>
        <p:txBody>
          <a:bodyPr>
            <a:normAutofit/>
          </a:bodyPr>
          <a:lstStyle/>
          <a:p>
            <a:r>
              <a:rPr kumimoji="1" lang="en-US" altLang="ja-JP" sz="3200" dirty="0" err="1" smtClean="0"/>
              <a:t>EvoSuite</a:t>
            </a:r>
            <a:r>
              <a:rPr kumimoji="1" lang="en-US" altLang="ja-JP" sz="3200" dirty="0" smtClean="0"/>
              <a:t>[5]</a:t>
            </a:r>
            <a:r>
              <a:rPr kumimoji="1" lang="ja-JP" altLang="en-US" sz="3200" dirty="0" smtClean="0"/>
              <a:t>によって自動生成されたテストコード</a:t>
            </a:r>
            <a:endParaRPr kumimoji="1" lang="ja-JP" altLang="en-US" sz="3200" dirty="0"/>
          </a:p>
        </p:txBody>
      </p:sp>
      <p:sp>
        <p:nvSpPr>
          <p:cNvPr id="4" name="スライド番号プレースホルダー 3"/>
          <p:cNvSpPr>
            <a:spLocks noGrp="1"/>
          </p:cNvSpPr>
          <p:nvPr>
            <p:ph type="sldNum" sz="quarter" idx="12"/>
          </p:nvPr>
        </p:nvSpPr>
        <p:spPr/>
        <p:txBody>
          <a:bodyPr/>
          <a:lstStyle/>
          <a:p>
            <a:fld id="{BA258462-179E-4B38-91EE-44DE7242CE39}" type="slidenum">
              <a:rPr lang="ja-JP" altLang="en-US" smtClean="0"/>
              <a:pPr/>
              <a:t>29</a:t>
            </a:fld>
            <a:endParaRPr lang="ja-JP" altLang="en-US" dirty="0"/>
          </a:p>
        </p:txBody>
      </p:sp>
      <p:sp>
        <p:nvSpPr>
          <p:cNvPr id="5" name="正方形/長方形 4"/>
          <p:cNvSpPr/>
          <p:nvPr/>
        </p:nvSpPr>
        <p:spPr>
          <a:xfrm>
            <a:off x="5442854" y="2762305"/>
            <a:ext cx="6567715" cy="1800000"/>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dirty="0">
                <a:latin typeface="MS UI Gothic" panose="020B0600070205080204" pitchFamily="50" charset="-128"/>
                <a:ea typeface="MS UI Gothic" panose="020B0600070205080204" pitchFamily="50" charset="-128"/>
              </a:rPr>
              <a:t>@Test(timeout = 4000)</a:t>
            </a:r>
          </a:p>
          <a:p>
            <a:r>
              <a:rPr lang="en-US" altLang="ja-JP" dirty="0">
                <a:latin typeface="MS UI Gothic" panose="020B0600070205080204" pitchFamily="50" charset="-128"/>
                <a:ea typeface="MS UI Gothic" panose="020B0600070205080204" pitchFamily="50" charset="-128"/>
              </a:rPr>
              <a:t> public void </a:t>
            </a:r>
            <a:r>
              <a:rPr lang="en-US" altLang="ja-JP" b="1" dirty="0">
                <a:solidFill>
                  <a:srgbClr val="FF0000"/>
                </a:solidFill>
                <a:latin typeface="MS UI Gothic" panose="020B0600070205080204" pitchFamily="50" charset="-128"/>
                <a:ea typeface="MS UI Gothic" panose="020B0600070205080204" pitchFamily="50" charset="-128"/>
              </a:rPr>
              <a:t>test1()</a:t>
            </a:r>
            <a:r>
              <a:rPr lang="en-US" altLang="ja-JP" dirty="0">
                <a:latin typeface="MS UI Gothic" panose="020B0600070205080204" pitchFamily="50" charset="-128"/>
                <a:ea typeface="MS UI Gothic" panose="020B0600070205080204" pitchFamily="50" charset="-128"/>
              </a:rPr>
              <a:t>  throws </a:t>
            </a:r>
            <a:r>
              <a:rPr lang="en-US" altLang="ja-JP" dirty="0" err="1">
                <a:latin typeface="MS UI Gothic" panose="020B0600070205080204" pitchFamily="50" charset="-128"/>
                <a:ea typeface="MS UI Gothic" panose="020B0600070205080204" pitchFamily="50" charset="-128"/>
              </a:rPr>
              <a:t>Throwable</a:t>
            </a:r>
            <a:r>
              <a:rPr lang="en-US" altLang="ja-JP" dirty="0">
                <a:latin typeface="MS UI Gothic" panose="020B0600070205080204" pitchFamily="50" charset="-128"/>
                <a:ea typeface="MS UI Gothic" panose="020B0600070205080204" pitchFamily="50" charset="-128"/>
              </a:rPr>
              <a:t>  {</a:t>
            </a:r>
          </a:p>
          <a:p>
            <a:r>
              <a:rPr lang="en-US" altLang="ja-JP" dirty="0">
                <a:latin typeface="MS UI Gothic" panose="020B0600070205080204" pitchFamily="50" charset="-128"/>
                <a:ea typeface="MS UI Gothic" panose="020B0600070205080204" pitchFamily="50" charset="-128"/>
              </a:rPr>
              <a:t>     </a:t>
            </a:r>
            <a:r>
              <a:rPr lang="en-US" altLang="ja-JP" dirty="0" err="1">
                <a:latin typeface="MS UI Gothic" panose="020B0600070205080204" pitchFamily="50" charset="-128"/>
                <a:ea typeface="MS UI Gothic" panose="020B0600070205080204" pitchFamily="50" charset="-128"/>
              </a:rPr>
              <a:t>CalcTriangleArea</a:t>
            </a:r>
            <a:r>
              <a:rPr lang="en-US" altLang="ja-JP" dirty="0">
                <a:latin typeface="MS UI Gothic" panose="020B0600070205080204" pitchFamily="50" charset="-128"/>
                <a:ea typeface="MS UI Gothic" panose="020B0600070205080204" pitchFamily="50" charset="-128"/>
              </a:rPr>
              <a:t> </a:t>
            </a:r>
            <a:r>
              <a:rPr lang="en-US" altLang="ja-JP" b="1" dirty="0" smtClean="0">
                <a:solidFill>
                  <a:srgbClr val="FF0000"/>
                </a:solidFill>
                <a:latin typeface="MS UI Gothic" panose="020B0600070205080204" pitchFamily="50" charset="-128"/>
                <a:ea typeface="MS UI Gothic" panose="020B0600070205080204" pitchFamily="50" charset="-128"/>
              </a:rPr>
              <a:t>calcTriangleArea0</a:t>
            </a:r>
            <a:r>
              <a:rPr lang="en-US" altLang="ja-JP" dirty="0" smtClean="0">
                <a:latin typeface="MS UI Gothic" panose="020B0600070205080204" pitchFamily="50" charset="-128"/>
                <a:ea typeface="MS UI Gothic" panose="020B0600070205080204" pitchFamily="50" charset="-128"/>
              </a:rPr>
              <a:t> = </a:t>
            </a:r>
            <a:r>
              <a:rPr lang="en-US" altLang="ja-JP" dirty="0">
                <a:latin typeface="MS UI Gothic" panose="020B0600070205080204" pitchFamily="50" charset="-128"/>
                <a:ea typeface="MS UI Gothic" panose="020B0600070205080204" pitchFamily="50" charset="-128"/>
              </a:rPr>
              <a:t>new </a:t>
            </a:r>
            <a:r>
              <a:rPr lang="en-US" altLang="ja-JP" dirty="0" err="1">
                <a:latin typeface="MS UI Gothic" panose="020B0600070205080204" pitchFamily="50" charset="-128"/>
                <a:ea typeface="MS UI Gothic" panose="020B0600070205080204" pitchFamily="50" charset="-128"/>
              </a:rPr>
              <a:t>CalcTriangleArea</a:t>
            </a:r>
            <a:r>
              <a:rPr lang="en-US" altLang="ja-JP" dirty="0">
                <a:latin typeface="MS UI Gothic" panose="020B0600070205080204" pitchFamily="50" charset="-128"/>
                <a:ea typeface="MS UI Gothic" panose="020B0600070205080204" pitchFamily="50" charset="-128"/>
              </a:rPr>
              <a:t>();</a:t>
            </a:r>
          </a:p>
          <a:p>
            <a:r>
              <a:rPr lang="en-US" altLang="ja-JP" dirty="0">
                <a:latin typeface="MS UI Gothic" panose="020B0600070205080204" pitchFamily="50" charset="-128"/>
                <a:ea typeface="MS UI Gothic" panose="020B0600070205080204" pitchFamily="50" charset="-128"/>
              </a:rPr>
              <a:t>     double </a:t>
            </a:r>
            <a:r>
              <a:rPr lang="en-US" altLang="ja-JP" b="1" dirty="0">
                <a:solidFill>
                  <a:srgbClr val="FF0000"/>
                </a:solidFill>
                <a:latin typeface="MS UI Gothic" panose="020B0600070205080204" pitchFamily="50" charset="-128"/>
                <a:ea typeface="MS UI Gothic" panose="020B0600070205080204" pitchFamily="50" charset="-128"/>
              </a:rPr>
              <a:t>double0</a:t>
            </a:r>
            <a:r>
              <a:rPr lang="en-US" altLang="ja-JP" dirty="0">
                <a:latin typeface="MS UI Gothic" panose="020B0600070205080204" pitchFamily="50" charset="-128"/>
                <a:ea typeface="MS UI Gothic" panose="020B0600070205080204" pitchFamily="50" charset="-128"/>
              </a:rPr>
              <a:t> </a:t>
            </a:r>
            <a:r>
              <a:rPr lang="en-US" altLang="ja-JP" dirty="0" smtClean="0">
                <a:latin typeface="MS UI Gothic" panose="020B0600070205080204" pitchFamily="50" charset="-128"/>
                <a:ea typeface="MS UI Gothic" panose="020B0600070205080204" pitchFamily="50" charset="-128"/>
              </a:rPr>
              <a:t>= calcTriangleArea0.calcTriangleArea(1.8, -2.5);</a:t>
            </a:r>
            <a:endParaRPr lang="en-US" altLang="ja-JP" dirty="0">
              <a:latin typeface="MS UI Gothic" panose="020B0600070205080204" pitchFamily="50" charset="-128"/>
              <a:ea typeface="MS UI Gothic" panose="020B0600070205080204" pitchFamily="50" charset="-128"/>
            </a:endParaRPr>
          </a:p>
          <a:p>
            <a:r>
              <a:rPr lang="en-US" altLang="ja-JP" dirty="0">
                <a:latin typeface="MS UI Gothic" panose="020B0600070205080204" pitchFamily="50" charset="-128"/>
                <a:ea typeface="MS UI Gothic" panose="020B0600070205080204" pitchFamily="50" charset="-128"/>
              </a:rPr>
              <a:t>     </a:t>
            </a:r>
            <a:r>
              <a:rPr lang="en-US" altLang="ja-JP" u="sng" dirty="0" err="1">
                <a:latin typeface="MS UI Gothic" panose="020B0600070205080204" pitchFamily="50" charset="-128"/>
                <a:ea typeface="MS UI Gothic" panose="020B0600070205080204" pitchFamily="50" charset="-128"/>
              </a:rPr>
              <a:t>assertEquals</a:t>
            </a:r>
            <a:r>
              <a:rPr lang="en-US" altLang="ja-JP" u="sng" dirty="0" smtClean="0">
                <a:latin typeface="MS UI Gothic" panose="020B0600070205080204" pitchFamily="50" charset="-128"/>
                <a:ea typeface="MS UI Gothic" panose="020B0600070205080204" pitchFamily="50" charset="-128"/>
              </a:rPr>
              <a:t>(-2.25, </a:t>
            </a:r>
            <a:r>
              <a:rPr lang="en-US" altLang="ja-JP" u="sng" dirty="0">
                <a:latin typeface="MS UI Gothic" panose="020B0600070205080204" pitchFamily="50" charset="-128"/>
                <a:ea typeface="MS UI Gothic" panose="020B0600070205080204" pitchFamily="50" charset="-128"/>
              </a:rPr>
              <a:t>double0, 0.01);</a:t>
            </a:r>
          </a:p>
          <a:p>
            <a:r>
              <a:rPr lang="en-US" altLang="ja-JP" dirty="0">
                <a:latin typeface="MS UI Gothic" panose="020B0600070205080204" pitchFamily="50" charset="-128"/>
                <a:ea typeface="MS UI Gothic" panose="020B0600070205080204" pitchFamily="50" charset="-128"/>
              </a:rPr>
              <a:t> }</a:t>
            </a:r>
            <a:endParaRPr lang="ja-JP" altLang="en-US" dirty="0">
              <a:latin typeface="MS UI Gothic" panose="020B0600070205080204" pitchFamily="50" charset="-128"/>
              <a:ea typeface="MS UI Gothic" panose="020B0600070205080204" pitchFamily="50" charset="-128"/>
            </a:endParaRPr>
          </a:p>
        </p:txBody>
      </p:sp>
      <p:sp>
        <p:nvSpPr>
          <p:cNvPr id="6" name="正方形/長方形 5"/>
          <p:cNvSpPr/>
          <p:nvPr/>
        </p:nvSpPr>
        <p:spPr>
          <a:xfrm>
            <a:off x="137884" y="2762305"/>
            <a:ext cx="5304971" cy="1800000"/>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dirty="0">
                <a:latin typeface="MS UI Gothic" panose="020B0600070205080204" pitchFamily="50" charset="-128"/>
                <a:ea typeface="MS UI Gothic" panose="020B0600070205080204" pitchFamily="50" charset="-128"/>
              </a:rPr>
              <a:t>public class </a:t>
            </a:r>
            <a:r>
              <a:rPr lang="en-US" altLang="ja-JP" dirty="0" err="1">
                <a:latin typeface="MS UI Gothic" panose="020B0600070205080204" pitchFamily="50" charset="-128"/>
                <a:ea typeface="MS UI Gothic" panose="020B0600070205080204" pitchFamily="50" charset="-128"/>
              </a:rPr>
              <a:t>CalcTriangleArea</a:t>
            </a:r>
            <a:r>
              <a:rPr lang="en-US" altLang="ja-JP" dirty="0">
                <a:latin typeface="MS UI Gothic" panose="020B0600070205080204" pitchFamily="50" charset="-128"/>
                <a:ea typeface="MS UI Gothic" panose="020B0600070205080204" pitchFamily="50" charset="-128"/>
              </a:rPr>
              <a:t>{</a:t>
            </a:r>
          </a:p>
          <a:p>
            <a:r>
              <a:rPr lang="en-US" altLang="ja-JP" dirty="0">
                <a:latin typeface="MS UI Gothic" panose="020B0600070205080204" pitchFamily="50" charset="-128"/>
                <a:ea typeface="MS UI Gothic" panose="020B0600070205080204" pitchFamily="50" charset="-128"/>
              </a:rPr>
              <a:t>   public double </a:t>
            </a:r>
            <a:r>
              <a:rPr lang="en-US" altLang="ja-JP" dirty="0" err="1" smtClean="0">
                <a:latin typeface="MS UI Gothic" panose="020B0600070205080204" pitchFamily="50" charset="-128"/>
                <a:ea typeface="MS UI Gothic" panose="020B0600070205080204" pitchFamily="50" charset="-128"/>
              </a:rPr>
              <a:t>calcTriangleArea</a:t>
            </a:r>
            <a:r>
              <a:rPr lang="en-US" altLang="ja-JP" dirty="0" smtClean="0">
                <a:latin typeface="MS UI Gothic" panose="020B0600070205080204" pitchFamily="50" charset="-128"/>
                <a:ea typeface="MS UI Gothic" panose="020B0600070205080204" pitchFamily="50" charset="-128"/>
              </a:rPr>
              <a:t>(double x, double y) {</a:t>
            </a:r>
          </a:p>
          <a:p>
            <a:r>
              <a:rPr lang="en-US" altLang="ja-JP" dirty="0" smtClean="0">
                <a:latin typeface="MS UI Gothic" panose="020B0600070205080204" pitchFamily="50" charset="-128"/>
                <a:ea typeface="MS UI Gothic" panose="020B0600070205080204" pitchFamily="50" charset="-128"/>
              </a:rPr>
              <a:t>       </a:t>
            </a:r>
            <a:r>
              <a:rPr lang="en-US" altLang="ja-JP" dirty="0">
                <a:latin typeface="MS UI Gothic" panose="020B0600070205080204" pitchFamily="50" charset="-128"/>
                <a:ea typeface="MS UI Gothic" panose="020B0600070205080204" pitchFamily="50" charset="-128"/>
              </a:rPr>
              <a:t>double area = </a:t>
            </a:r>
            <a:r>
              <a:rPr lang="en-US" altLang="ja-JP" dirty="0" smtClean="0">
                <a:latin typeface="MS UI Gothic" panose="020B0600070205080204" pitchFamily="50" charset="-128"/>
                <a:ea typeface="MS UI Gothic" panose="020B0600070205080204" pitchFamily="50" charset="-128"/>
              </a:rPr>
              <a:t>(</a:t>
            </a:r>
            <a:r>
              <a:rPr lang="en-US" altLang="ja-JP" dirty="0">
                <a:latin typeface="MS UI Gothic" panose="020B0600070205080204" pitchFamily="50" charset="-128"/>
                <a:ea typeface="MS UI Gothic" panose="020B0600070205080204" pitchFamily="50" charset="-128"/>
              </a:rPr>
              <a:t>x</a:t>
            </a:r>
            <a:r>
              <a:rPr lang="en-US" altLang="ja-JP" dirty="0" smtClean="0">
                <a:latin typeface="MS UI Gothic" panose="020B0600070205080204" pitchFamily="50" charset="-128"/>
                <a:ea typeface="MS UI Gothic" panose="020B0600070205080204" pitchFamily="50" charset="-128"/>
              </a:rPr>
              <a:t> </a:t>
            </a:r>
            <a:r>
              <a:rPr lang="en-US" altLang="ja-JP" dirty="0">
                <a:latin typeface="MS UI Gothic" panose="020B0600070205080204" pitchFamily="50" charset="-128"/>
                <a:ea typeface="MS UI Gothic" panose="020B0600070205080204" pitchFamily="50" charset="-128"/>
              </a:rPr>
              <a:t>* </a:t>
            </a:r>
            <a:r>
              <a:rPr lang="en-US" altLang="ja-JP" dirty="0" smtClean="0">
                <a:latin typeface="MS UI Gothic" panose="020B0600070205080204" pitchFamily="50" charset="-128"/>
                <a:ea typeface="MS UI Gothic" panose="020B0600070205080204" pitchFamily="50" charset="-128"/>
              </a:rPr>
              <a:t>y) </a:t>
            </a:r>
            <a:r>
              <a:rPr lang="en-US" altLang="ja-JP" dirty="0">
                <a:latin typeface="MS UI Gothic" panose="020B0600070205080204" pitchFamily="50" charset="-128"/>
                <a:ea typeface="MS UI Gothic" panose="020B0600070205080204" pitchFamily="50" charset="-128"/>
              </a:rPr>
              <a:t>/ 2;</a:t>
            </a:r>
          </a:p>
          <a:p>
            <a:r>
              <a:rPr lang="en-US" altLang="ja-JP" dirty="0">
                <a:latin typeface="MS UI Gothic" panose="020B0600070205080204" pitchFamily="50" charset="-128"/>
                <a:ea typeface="MS UI Gothic" panose="020B0600070205080204" pitchFamily="50" charset="-128"/>
              </a:rPr>
              <a:t>       return area;</a:t>
            </a:r>
          </a:p>
          <a:p>
            <a:r>
              <a:rPr lang="en-US" altLang="ja-JP" dirty="0">
                <a:latin typeface="MS UI Gothic" panose="020B0600070205080204" pitchFamily="50" charset="-128"/>
                <a:ea typeface="MS UI Gothic" panose="020B0600070205080204" pitchFamily="50" charset="-128"/>
              </a:rPr>
              <a:t>   }</a:t>
            </a:r>
          </a:p>
          <a:p>
            <a:r>
              <a:rPr lang="en-US" altLang="ja-JP" dirty="0">
                <a:latin typeface="MS UI Gothic" panose="020B0600070205080204" pitchFamily="50" charset="-128"/>
                <a:ea typeface="MS UI Gothic" panose="020B0600070205080204" pitchFamily="50" charset="-128"/>
              </a:rPr>
              <a:t>}</a:t>
            </a:r>
            <a:endParaRPr lang="ja-JP" altLang="en-US" dirty="0">
              <a:latin typeface="MS UI Gothic" panose="020B0600070205080204" pitchFamily="50" charset="-128"/>
              <a:ea typeface="MS UI Gothic" panose="020B0600070205080204" pitchFamily="50" charset="-128"/>
            </a:endParaRPr>
          </a:p>
        </p:txBody>
      </p:sp>
      <p:sp>
        <p:nvSpPr>
          <p:cNvPr id="7" name="右矢印 6"/>
          <p:cNvSpPr/>
          <p:nvPr/>
        </p:nvSpPr>
        <p:spPr>
          <a:xfrm rot="10800000">
            <a:off x="5097798" y="3414666"/>
            <a:ext cx="690113" cy="496713"/>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8021865" y="2271548"/>
            <a:ext cx="1799771" cy="461665"/>
          </a:xfrm>
          <a:prstGeom prst="rect">
            <a:avLst/>
          </a:prstGeom>
          <a:noFill/>
        </p:spPr>
        <p:txBody>
          <a:bodyPr wrap="square" rtlCol="0">
            <a:spAutoFit/>
          </a:bodyPr>
          <a:lstStyle/>
          <a:p>
            <a:r>
              <a:rPr kumimoji="1" lang="ja-JP" altLang="en-US" sz="2400" dirty="0" smtClean="0">
                <a:latin typeface="ＭＳ Ｐゴシック" panose="020B0600070205080204" pitchFamily="50" charset="-128"/>
                <a:ea typeface="ＭＳ Ｐゴシック" panose="020B0600070205080204" pitchFamily="50" charset="-128"/>
              </a:rPr>
              <a:t>テストコード</a:t>
            </a:r>
            <a:endParaRPr kumimoji="1" lang="ja-JP" altLang="en-US" sz="2400" dirty="0">
              <a:latin typeface="ＭＳ Ｐゴシック" panose="020B0600070205080204" pitchFamily="50" charset="-128"/>
              <a:ea typeface="ＭＳ Ｐゴシック" panose="020B0600070205080204" pitchFamily="50" charset="-128"/>
            </a:endParaRPr>
          </a:p>
        </p:txBody>
      </p:sp>
      <p:sp>
        <p:nvSpPr>
          <p:cNvPr id="12" name="テキスト ボックス 11"/>
          <p:cNvSpPr txBox="1"/>
          <p:nvPr/>
        </p:nvSpPr>
        <p:spPr>
          <a:xfrm>
            <a:off x="1998432" y="2271548"/>
            <a:ext cx="2344062" cy="461665"/>
          </a:xfrm>
          <a:prstGeom prst="rect">
            <a:avLst/>
          </a:prstGeom>
          <a:noFill/>
        </p:spPr>
        <p:txBody>
          <a:bodyPr wrap="square" rtlCol="0">
            <a:spAutoFit/>
          </a:bodyPr>
          <a:lstStyle/>
          <a:p>
            <a:r>
              <a:rPr kumimoji="1" lang="ja-JP" altLang="en-US" sz="2400" dirty="0" smtClean="0">
                <a:latin typeface="ＭＳ Ｐゴシック" panose="020B0600070205080204" pitchFamily="50" charset="-128"/>
                <a:ea typeface="ＭＳ Ｐゴシック" panose="020B0600070205080204" pitchFamily="50" charset="-128"/>
              </a:rPr>
              <a:t>テスト対象コード</a:t>
            </a:r>
            <a:endParaRPr kumimoji="1" lang="ja-JP" altLang="en-US" sz="2400" dirty="0">
              <a:latin typeface="ＭＳ Ｐゴシック" panose="020B0600070205080204" pitchFamily="50" charset="-128"/>
              <a:ea typeface="ＭＳ Ｐゴシック" panose="020B0600070205080204" pitchFamily="50" charset="-128"/>
            </a:endParaRPr>
          </a:p>
        </p:txBody>
      </p:sp>
      <p:sp>
        <p:nvSpPr>
          <p:cNvPr id="14" name="角丸四角形 13"/>
          <p:cNvSpPr/>
          <p:nvPr/>
        </p:nvSpPr>
        <p:spPr>
          <a:xfrm>
            <a:off x="732972" y="4824028"/>
            <a:ext cx="10878458" cy="1139371"/>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pPr marL="285750" indent="-285750">
              <a:buFont typeface="Arial" panose="020B0604020202020204" pitchFamily="34" charset="0"/>
              <a:buChar char="•"/>
            </a:pPr>
            <a:r>
              <a:rPr lang="ja-JP" altLang="en-US" sz="2800" dirty="0">
                <a:latin typeface="ＭＳ Ｐゴシック" panose="020B0600070205080204" pitchFamily="50" charset="-128"/>
                <a:ea typeface="ＭＳ Ｐゴシック" panose="020B0600070205080204" pitchFamily="50" charset="-128"/>
              </a:rPr>
              <a:t>テストメソッド名，変数名が機械的</a:t>
            </a:r>
            <a:endParaRPr lang="en-US" altLang="ja-JP" sz="2800" dirty="0">
              <a:latin typeface="ＭＳ Ｐゴシック" panose="020B0600070205080204" pitchFamily="50" charset="-128"/>
              <a:ea typeface="ＭＳ Ｐゴシック" panose="020B0600070205080204" pitchFamily="50" charset="-128"/>
            </a:endParaRPr>
          </a:p>
          <a:p>
            <a:pPr marL="285750" indent="-285750">
              <a:buFont typeface="Arial" panose="020B0604020202020204" pitchFamily="34" charset="0"/>
              <a:buChar char="•"/>
            </a:pPr>
            <a:endParaRPr lang="en-US" altLang="ja-JP" sz="600" dirty="0">
              <a:latin typeface="ＭＳ Ｐゴシック" panose="020B0600070205080204" pitchFamily="50" charset="-128"/>
              <a:ea typeface="ＭＳ Ｐゴシック" panose="020B0600070205080204" pitchFamily="50" charset="-128"/>
            </a:endParaRPr>
          </a:p>
          <a:p>
            <a:pPr marL="285750" indent="-285750">
              <a:buFont typeface="Arial" panose="020B0604020202020204" pitchFamily="34" charset="0"/>
              <a:buChar char="•"/>
            </a:pPr>
            <a:r>
              <a:rPr lang="ja-JP" altLang="en-US" sz="2800" dirty="0">
                <a:latin typeface="ＭＳ Ｐゴシック" panose="020B0600070205080204" pitchFamily="50" charset="-128"/>
                <a:ea typeface="ＭＳ Ｐゴシック" panose="020B0600070205080204" pitchFamily="50" charset="-128"/>
              </a:rPr>
              <a:t>テスト対象コードの意図に基づいていないので不具合を検知</a:t>
            </a:r>
            <a:r>
              <a:rPr lang="ja-JP" altLang="en-US" sz="2800" dirty="0" smtClean="0">
                <a:latin typeface="ＭＳ Ｐゴシック" panose="020B0600070205080204" pitchFamily="50" charset="-128"/>
                <a:ea typeface="ＭＳ Ｐゴシック" panose="020B0600070205080204" pitchFamily="50" charset="-128"/>
              </a:rPr>
              <a:t>できない</a:t>
            </a:r>
            <a:endParaRPr lang="en-US" altLang="ja-JP" sz="2800" dirty="0">
              <a:latin typeface="ＭＳ Ｐゴシック" panose="020B0600070205080204" pitchFamily="50" charset="-128"/>
              <a:ea typeface="ＭＳ Ｐゴシック" panose="020B0600070205080204" pitchFamily="50" charset="-128"/>
            </a:endParaRPr>
          </a:p>
        </p:txBody>
      </p:sp>
      <p:sp>
        <p:nvSpPr>
          <p:cNvPr id="15" name="Rectangle 4"/>
          <p:cNvSpPr>
            <a:spLocks noChangeArrowheads="1"/>
          </p:cNvSpPr>
          <p:nvPr/>
        </p:nvSpPr>
        <p:spPr bwMode="auto">
          <a:xfrm>
            <a:off x="1527184" y="6198255"/>
            <a:ext cx="9137631"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[5] G</a:t>
            </a:r>
            <a:r>
              <a:rPr lang="en-US" altLang="ja-JP" sz="1400" dirty="0">
                <a:solidFill>
                  <a:schemeClr val="tx2"/>
                </a:solidFill>
              </a:rPr>
              <a:t>. Fraser, A. </a:t>
            </a:r>
            <a:r>
              <a:rPr lang="en-US" altLang="ja-JP" sz="1400" dirty="0" err="1">
                <a:solidFill>
                  <a:schemeClr val="tx2"/>
                </a:solidFill>
              </a:rPr>
              <a:t>Arcuri</a:t>
            </a:r>
            <a:r>
              <a:rPr lang="en-US" altLang="ja-JP" sz="1400" dirty="0">
                <a:solidFill>
                  <a:schemeClr val="tx2"/>
                </a:solidFill>
              </a:rPr>
              <a:t>, </a:t>
            </a:r>
            <a:r>
              <a:rPr lang="en-US" altLang="ja-JP" sz="1400" dirty="0" smtClean="0">
                <a:solidFill>
                  <a:schemeClr val="tx2"/>
                </a:solidFill>
              </a:rPr>
              <a:t>“</a:t>
            </a:r>
            <a:r>
              <a:rPr lang="en-US" altLang="ja-JP" sz="1400" dirty="0" err="1" smtClean="0">
                <a:solidFill>
                  <a:schemeClr val="tx2"/>
                </a:solidFill>
              </a:rPr>
              <a:t>EvoSuite</a:t>
            </a:r>
            <a:r>
              <a:rPr lang="en-US" altLang="ja-JP" sz="1400" dirty="0">
                <a:solidFill>
                  <a:schemeClr val="tx2"/>
                </a:solidFill>
              </a:rPr>
              <a:t>: automatic test suite generation for object-oriented </a:t>
            </a:r>
            <a:r>
              <a:rPr lang="en-US" altLang="ja-JP" sz="1400" dirty="0" smtClean="0">
                <a:solidFill>
                  <a:schemeClr val="tx2"/>
                </a:solidFill>
              </a:rPr>
              <a:t>software”, </a:t>
            </a:r>
            <a:r>
              <a:rPr lang="en-US" altLang="ja-JP" sz="1400" dirty="0">
                <a:solidFill>
                  <a:schemeClr val="tx2"/>
                </a:solidFill>
              </a:rPr>
              <a:t>Proceedings of the Symposium on the Foundations of Software Engineering (FSE), pp. 416-419, 2011</a:t>
            </a:r>
            <a:r>
              <a:rPr lang="en-US" altLang="ja-JP" sz="1400" dirty="0" smtClean="0">
                <a:solidFill>
                  <a:schemeClr val="tx2"/>
                </a:solidFill>
              </a:rPr>
              <a:t>.</a:t>
            </a:r>
            <a:endParaRPr lang="en-US" altLang="ja-JP" sz="1400" dirty="0">
              <a:solidFill>
                <a:schemeClr val="tx2"/>
              </a:solidFill>
            </a:endParaRPr>
          </a:p>
        </p:txBody>
      </p:sp>
    </p:spTree>
    <p:extLst>
      <p:ext uri="{BB962C8B-B14F-4D97-AF65-F5344CB8AC3E}">
        <p14:creationId xmlns:p14="http://schemas.microsoft.com/office/powerpoint/2010/main" val="21614271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課題</a:t>
            </a:r>
            <a:endParaRPr kumimoji="1" lang="ja-JP" altLang="en-US" dirty="0"/>
          </a:p>
        </p:txBody>
      </p:sp>
      <p:sp>
        <p:nvSpPr>
          <p:cNvPr id="3" name="コンテンツ プレースホルダー 2"/>
          <p:cNvSpPr>
            <a:spLocks noGrp="1"/>
          </p:cNvSpPr>
          <p:nvPr>
            <p:ph idx="1"/>
          </p:nvPr>
        </p:nvSpPr>
        <p:spPr>
          <a:xfrm>
            <a:off x="838200" y="1352141"/>
            <a:ext cx="10643416" cy="4844094"/>
          </a:xfrm>
        </p:spPr>
        <p:txBody>
          <a:bodyPr/>
          <a:lstStyle/>
          <a:p>
            <a:pPr>
              <a:buClr>
                <a:schemeClr val="tx2"/>
              </a:buClr>
              <a:buFont typeface="Wingdings" panose="05000000000000000000" pitchFamily="2" charset="2"/>
              <a:buChar char="l"/>
            </a:pPr>
            <a:r>
              <a:rPr lang="ja-JP" altLang="en-US" sz="3200" dirty="0"/>
              <a:t>自動生成されたテストコードは，保守作業を困難にする</a:t>
            </a:r>
            <a:r>
              <a:rPr lang="en-US" altLang="ja-JP" sz="3200" dirty="0" smtClean="0"/>
              <a:t>[1]</a:t>
            </a:r>
          </a:p>
          <a:p>
            <a:pPr lvl="1">
              <a:buClr>
                <a:schemeClr val="tx2"/>
              </a:buClr>
              <a:buFont typeface="Wingdings" panose="05000000000000000000" pitchFamily="2" charset="2"/>
              <a:buChar char="l"/>
            </a:pPr>
            <a:endParaRPr lang="en-US" altLang="ja-JP" sz="300" dirty="0"/>
          </a:p>
          <a:p>
            <a:pPr lvl="1">
              <a:buClr>
                <a:schemeClr val="tx2"/>
              </a:buClr>
              <a:buFont typeface="Wingdings" panose="05000000000000000000" pitchFamily="2" charset="2"/>
              <a:buChar char="l"/>
            </a:pPr>
            <a:r>
              <a:rPr lang="ja-JP" altLang="en-US" sz="2800" dirty="0"/>
              <a:t>自動生成されたテストコードは，実際の対象コード作成の</a:t>
            </a:r>
            <a:r>
              <a:rPr lang="ja-JP" altLang="en-US" sz="2800" dirty="0">
                <a:solidFill>
                  <a:srgbClr val="FF0000"/>
                </a:solidFill>
              </a:rPr>
              <a:t>経緯や意図に基づいて生成されていない</a:t>
            </a:r>
            <a:r>
              <a:rPr lang="ja-JP" altLang="en-US" sz="2800" dirty="0"/>
              <a:t>ので開発者は理解</a:t>
            </a:r>
            <a:r>
              <a:rPr lang="ja-JP" altLang="en-US" sz="2800" dirty="0" smtClean="0"/>
              <a:t>しにくい</a:t>
            </a:r>
            <a:endParaRPr lang="en-US" altLang="ja-JP" sz="2800" dirty="0"/>
          </a:p>
          <a:p>
            <a:pPr lvl="1">
              <a:buClr>
                <a:schemeClr val="tx2"/>
              </a:buClr>
              <a:buFont typeface="Wingdings" panose="05000000000000000000" pitchFamily="2" charset="2"/>
              <a:buChar char="l"/>
            </a:pPr>
            <a:endParaRPr lang="en-US" altLang="ja-JP" sz="600" dirty="0"/>
          </a:p>
          <a:p>
            <a:pPr lvl="1">
              <a:buClr>
                <a:schemeClr val="tx2"/>
              </a:buClr>
              <a:buFont typeface="Wingdings" panose="05000000000000000000" pitchFamily="2" charset="2"/>
              <a:buChar char="l"/>
            </a:pPr>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endParaRPr lang="en-US" altLang="ja-JP" sz="2800" dirty="0" smtClean="0">
              <a:solidFill>
                <a:srgbClr val="FF0000"/>
              </a:solidFill>
            </a:endParaRPr>
          </a:p>
          <a:p>
            <a:pPr marL="457200" lvl="1" indent="0">
              <a:buNone/>
            </a:pPr>
            <a:endParaRPr lang="en-US" altLang="ja-JP" sz="2800" dirty="0"/>
          </a:p>
          <a:p>
            <a:pPr lvl="1">
              <a:buClr>
                <a:schemeClr val="tx2"/>
              </a:buClr>
              <a:buFont typeface="Wingdings" panose="05000000000000000000" pitchFamily="2" charset="2"/>
              <a:buChar char="Ø"/>
            </a:pPr>
            <a:r>
              <a:rPr lang="ja-JP" altLang="en-US" sz="2800" dirty="0" smtClean="0"/>
              <a:t>テスト失敗の原因が</a:t>
            </a:r>
            <a:r>
              <a:rPr lang="ja-JP" altLang="en-US" sz="2800" dirty="0"/>
              <a:t>テストコードの問題なの</a:t>
            </a:r>
            <a:r>
              <a:rPr lang="ja-JP" altLang="en-US" sz="2800" dirty="0" smtClean="0"/>
              <a:t>か，テスト対象の</a:t>
            </a:r>
            <a:r>
              <a:rPr lang="en-US" altLang="ja-JP" sz="2800" dirty="0" smtClean="0"/>
              <a:t/>
            </a:r>
            <a:br>
              <a:rPr lang="en-US" altLang="ja-JP" sz="2800" dirty="0" smtClean="0"/>
            </a:br>
            <a:r>
              <a:rPr lang="ja-JP" altLang="en-US" sz="2800" dirty="0" smtClean="0"/>
              <a:t>コード</a:t>
            </a:r>
            <a:r>
              <a:rPr lang="ja-JP" altLang="en-US" sz="2800" dirty="0"/>
              <a:t>によるものなのか判断が難しい</a:t>
            </a:r>
            <a:endParaRPr lang="en-US" altLang="ja-JP" sz="2800" dirty="0"/>
          </a:p>
          <a:p>
            <a:pPr lvl="1"/>
            <a:endParaRPr kumimoji="1" lang="ja-JP" altLang="en-US" dirty="0"/>
          </a:p>
        </p:txBody>
      </p:sp>
      <p:sp>
        <p:nvSpPr>
          <p:cNvPr id="4" name="Rectangle 4"/>
          <p:cNvSpPr>
            <a:spLocks noChangeArrowheads="1"/>
          </p:cNvSpPr>
          <p:nvPr/>
        </p:nvSpPr>
        <p:spPr bwMode="auto">
          <a:xfrm>
            <a:off x="1122645" y="5673015"/>
            <a:ext cx="9946709"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a:t>
            </a:r>
            <a:r>
              <a:rPr lang="en-US" altLang="ja-JP" sz="1400" dirty="0" err="1" smtClean="0">
                <a:solidFill>
                  <a:schemeClr val="tx2"/>
                </a:solidFill>
              </a:rPr>
              <a:t>S.Shamshiri,J.Rojas,J.Pablo</a:t>
            </a:r>
            <a:r>
              <a:rPr lang="en-US" altLang="ja-JP" sz="1400" dirty="0" smtClean="0">
                <a:solidFill>
                  <a:schemeClr val="tx2"/>
                </a:solidFill>
              </a:rPr>
              <a:t> </a:t>
            </a:r>
            <a:r>
              <a:rPr lang="en-US" altLang="ja-JP" sz="1400" dirty="0" err="1" smtClean="0">
                <a:solidFill>
                  <a:schemeClr val="tx2"/>
                </a:solidFill>
              </a:rPr>
              <a:t>Galeotti,N.Walkinshaw,G.Fraser</a:t>
            </a:r>
            <a:r>
              <a:rPr lang="en-US" altLang="ja-JP" sz="1400" dirty="0" smtClean="0">
                <a:solidFill>
                  <a:schemeClr val="tx2"/>
                </a:solidFill>
              </a:rPr>
              <a:t> </a:t>
            </a:r>
            <a:r>
              <a:rPr lang="en-US" altLang="ja-JP" sz="1400" dirty="0">
                <a:solidFill>
                  <a:schemeClr val="tx2"/>
                </a:solidFill>
              </a:rPr>
              <a:t>. How Do Automatically Generated Unit Tests Inﬂuence Software Maintenance?. Proc. of ICST, pp.239–249, 2018.</a:t>
            </a:r>
          </a:p>
        </p:txBody>
      </p:sp>
      <p:sp>
        <p:nvSpPr>
          <p:cNvPr id="5" name="スライド番号プレースホルダー 4"/>
          <p:cNvSpPr>
            <a:spLocks noGrp="1"/>
          </p:cNvSpPr>
          <p:nvPr>
            <p:ph type="sldNum" sz="quarter" idx="12"/>
          </p:nvPr>
        </p:nvSpPr>
        <p:spPr/>
        <p:txBody>
          <a:bodyPr/>
          <a:lstStyle/>
          <a:p>
            <a:fld id="{BA258462-179E-4B38-91EE-44DE7242CE39}" type="slidenum">
              <a:rPr kumimoji="1" lang="ja-JP" altLang="en-US" smtClean="0"/>
              <a:t>3</a:t>
            </a:fld>
            <a:endParaRPr kumimoji="1" lang="ja-JP" altLang="en-US" dirty="0"/>
          </a:p>
        </p:txBody>
      </p:sp>
    </p:spTree>
    <p:extLst>
      <p:ext uri="{BB962C8B-B14F-4D97-AF65-F5344CB8AC3E}">
        <p14:creationId xmlns:p14="http://schemas.microsoft.com/office/powerpoint/2010/main" val="266295293"/>
      </p:ext>
    </p:extLst>
  </p:cSld>
  <p:clrMapOvr>
    <a:masterClrMapping/>
  </p:clrMapOvr>
  <mc:AlternateContent xmlns:mc="http://schemas.openxmlformats.org/markup-compatibility/2006" xmlns:p14="http://schemas.microsoft.com/office/powerpoint/2010/main">
    <mc:Choice Requires="p14">
      <p:transition spd="slow" p14:dur="2000" advTm="17697"/>
    </mc:Choice>
    <mc:Fallback xmlns="">
      <p:transition spd="slow" advTm="17697"/>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提案</a:t>
            </a:r>
            <a:r>
              <a:rPr lang="ja-JP" altLang="en-US" dirty="0" smtClean="0"/>
              <a:t>する自動生成ツール</a:t>
            </a:r>
            <a:endParaRPr kumimoji="1" lang="ja-JP" altLang="en-US" dirty="0"/>
          </a:p>
        </p:txBody>
      </p:sp>
      <p:sp>
        <p:nvSpPr>
          <p:cNvPr id="3" name="コンテンツ プレースホルダー 2"/>
          <p:cNvSpPr>
            <a:spLocks noGrp="1"/>
          </p:cNvSpPr>
          <p:nvPr>
            <p:ph idx="1"/>
          </p:nvPr>
        </p:nvSpPr>
        <p:spPr>
          <a:xfrm>
            <a:off x="945808" y="1302211"/>
            <a:ext cx="10449153" cy="4766726"/>
          </a:xfrm>
        </p:spPr>
        <p:txBody>
          <a:bodyPr>
            <a:normAutofit/>
          </a:bodyPr>
          <a:lstStyle/>
          <a:p>
            <a:pPr>
              <a:buClr>
                <a:schemeClr val="tx2"/>
              </a:buClr>
              <a:buFont typeface="Wingdings" panose="05000000000000000000" pitchFamily="2" charset="2"/>
              <a:buChar char="l"/>
            </a:pPr>
            <a:r>
              <a:rPr kumimoji="1" lang="ja-JP" altLang="en-US" sz="3200" dirty="0" smtClean="0"/>
              <a:t>既存テストの再利用によるテストコード自動生成ツールが必要である</a:t>
            </a:r>
            <a:endParaRPr kumimoji="1" lang="en-US" altLang="ja-JP" sz="3200" dirty="0" smtClean="0"/>
          </a:p>
          <a:p>
            <a:pPr lvl="1">
              <a:buClr>
                <a:schemeClr val="tx2"/>
              </a:buClr>
              <a:buFont typeface="Wingdings" panose="05000000000000000000" pitchFamily="2" charset="2"/>
              <a:buChar char="Ø"/>
            </a:pPr>
            <a:r>
              <a:rPr lang="ja-JP" altLang="en-US" sz="2800" dirty="0"/>
              <a:t>命名規則に従った保守性の高いテストコードを利用できる</a:t>
            </a:r>
            <a:endParaRPr lang="en-US" altLang="ja-JP" sz="2800" dirty="0"/>
          </a:p>
          <a:p>
            <a:pPr lvl="1">
              <a:buClr>
                <a:schemeClr val="tx2"/>
              </a:buClr>
              <a:buFont typeface="Wingdings" panose="05000000000000000000" pitchFamily="2" charset="2"/>
              <a:buChar char="Ø"/>
            </a:pPr>
            <a:r>
              <a:rPr lang="ja-JP" altLang="en-US" sz="2800" dirty="0"/>
              <a:t>人によって作成された信頼性の高いテストコードを利用できる</a:t>
            </a:r>
            <a:endParaRPr lang="en-US" altLang="ja-JP" sz="2800" dirty="0"/>
          </a:p>
          <a:p>
            <a:pPr lvl="1">
              <a:buFont typeface="Wingdings" panose="05000000000000000000" pitchFamily="2" charset="2"/>
              <a:buChar char="l"/>
            </a:pPr>
            <a:endParaRPr kumimoji="1" lang="en-US" altLang="ja-JP" sz="100" dirty="0" smtClean="0"/>
          </a:p>
          <a:p>
            <a:pPr>
              <a:buClr>
                <a:schemeClr val="tx2"/>
              </a:buClr>
              <a:buFont typeface="Wingdings" panose="05000000000000000000" pitchFamily="2" charset="2"/>
              <a:buChar char="l"/>
            </a:pPr>
            <a:r>
              <a:rPr lang="ja-JP" altLang="en-US" sz="3200" dirty="0"/>
              <a:t>類似</a:t>
            </a:r>
            <a:r>
              <a:rPr lang="ja-JP" altLang="en-US" sz="3200" dirty="0" smtClean="0"/>
              <a:t>コード間でのテスト再利用手法を提案</a:t>
            </a:r>
            <a:endParaRPr lang="en-US" altLang="ja-JP" sz="3200" dirty="0" smtClean="0"/>
          </a:p>
          <a:p>
            <a:pPr lvl="1">
              <a:buFont typeface="Wingdings" panose="05000000000000000000" pitchFamily="2" charset="2"/>
              <a:buChar char="Ø"/>
            </a:pPr>
            <a:endParaRPr lang="en-US" altLang="ja-JP" sz="2800" dirty="0"/>
          </a:p>
          <a:p>
            <a:pPr lvl="1">
              <a:buFont typeface="Wingdings" panose="05000000000000000000" pitchFamily="2" charset="2"/>
              <a:buChar char="Ø"/>
            </a:pPr>
            <a:endParaRPr lang="en-US" altLang="ja-JP" sz="2800" dirty="0" smtClean="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4</a:t>
            </a:fld>
            <a:endParaRPr kumimoji="1" lang="ja-JP" altLang="en-US" dirty="0"/>
          </a:p>
        </p:txBody>
      </p:sp>
      <p:sp>
        <p:nvSpPr>
          <p:cNvPr id="5" name="メモ 4"/>
          <p:cNvSpPr/>
          <p:nvPr/>
        </p:nvSpPr>
        <p:spPr bwMode="auto">
          <a:xfrm rot="10800000" flipH="1">
            <a:off x="2397776" y="4589469"/>
            <a:ext cx="2025782" cy="1039199"/>
          </a:xfrm>
          <a:prstGeom prst="foldedCorner">
            <a:avLst/>
          </a:prstGeom>
          <a:solidFill>
            <a:schemeClr val="bg1"/>
          </a:solidFill>
          <a:ln w="254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smtClean="0">
              <a:ln>
                <a:noFill/>
              </a:ln>
              <a:solidFill>
                <a:schemeClr val="tx1"/>
              </a:solidFill>
              <a:effectLst/>
              <a:latin typeface="Times New Roman" pitchFamily="18" charset="0"/>
              <a:ea typeface="ＭＳ Ｐゴシック" pitchFamily="50" charset="-128"/>
            </a:endParaRPr>
          </a:p>
        </p:txBody>
      </p:sp>
      <p:sp>
        <p:nvSpPr>
          <p:cNvPr id="6" name="Freeform 13"/>
          <p:cNvSpPr>
            <a:spLocks/>
          </p:cNvSpPr>
          <p:nvPr/>
        </p:nvSpPr>
        <p:spPr bwMode="auto">
          <a:xfrm>
            <a:off x="2494575" y="4825012"/>
            <a:ext cx="1827895" cy="592452"/>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40000"/>
              <a:lumOff val="60000"/>
            </a:schemeClr>
          </a:solidFill>
          <a:ln>
            <a:headEnd/>
            <a:tailEnd/>
          </a:ln>
        </p:spPr>
        <p:style>
          <a:lnRef idx="2">
            <a:schemeClr val="accent3">
              <a:shade val="50000"/>
            </a:schemeClr>
          </a:lnRef>
          <a:fillRef idx="1">
            <a:schemeClr val="accent3"/>
          </a:fillRef>
          <a:effectRef idx="0">
            <a:schemeClr val="accent3"/>
          </a:effectRef>
          <a:fontRef idx="minor">
            <a:schemeClr val="lt1"/>
          </a:fontRef>
        </p:style>
        <p:txBody>
          <a:bodyPr/>
          <a:lstStyle/>
          <a:p>
            <a:endParaRPr lang="ja-JP" altLang="ja-JP" sz="1800" u="sng">
              <a:latin typeface="Arial" charset="0"/>
              <a:ea typeface="MS UI Gothic" pitchFamily="50" charset="-128"/>
            </a:endParaRPr>
          </a:p>
        </p:txBody>
      </p:sp>
      <p:sp>
        <p:nvSpPr>
          <p:cNvPr id="7" name="テキスト ボックス 6"/>
          <p:cNvSpPr txBox="1"/>
          <p:nvPr/>
        </p:nvSpPr>
        <p:spPr>
          <a:xfrm>
            <a:off x="2562724" y="4860838"/>
            <a:ext cx="1296144" cy="400110"/>
          </a:xfrm>
          <a:prstGeom prst="rect">
            <a:avLst/>
          </a:prstGeom>
          <a:noFill/>
        </p:spPr>
        <p:txBody>
          <a:bodyPr wrap="square" rtlCol="0">
            <a:spAutoFit/>
          </a:bodyPr>
          <a:lstStyle/>
          <a:p>
            <a:r>
              <a:rPr lang="ja-JP" altLang="en-US" sz="2000" b="1" dirty="0" smtClean="0">
                <a:latin typeface="ＭＳ Ｐゴシック" panose="020B0600070205080204" pitchFamily="50" charset="-128"/>
                <a:ea typeface="ＭＳ Ｐゴシック" panose="020B0600070205080204" pitchFamily="50" charset="-128"/>
              </a:rPr>
              <a:t>コード</a:t>
            </a:r>
            <a:r>
              <a:rPr lang="ja-JP" altLang="en-US" sz="2000" b="1" dirty="0">
                <a:latin typeface="ＭＳ Ｐゴシック" panose="020B0600070205080204" pitchFamily="50" charset="-128"/>
                <a:ea typeface="ＭＳ Ｐゴシック" panose="020B0600070205080204" pitchFamily="50" charset="-128"/>
              </a:rPr>
              <a:t>片</a:t>
            </a:r>
            <a:r>
              <a:rPr kumimoji="1" lang="en-US" altLang="ja-JP" sz="2000" b="1" dirty="0" smtClean="0">
                <a:latin typeface="ＭＳ Ｐゴシック" panose="020B0600070205080204" pitchFamily="50" charset="-128"/>
                <a:ea typeface="ＭＳ Ｐゴシック" panose="020B0600070205080204" pitchFamily="50" charset="-128"/>
              </a:rPr>
              <a:t>A</a:t>
            </a:r>
            <a:endParaRPr kumimoji="1" lang="ja-JP" altLang="en-US" sz="2000" b="1" dirty="0">
              <a:latin typeface="ＭＳ Ｐゴシック" panose="020B0600070205080204" pitchFamily="50" charset="-128"/>
              <a:ea typeface="ＭＳ Ｐゴシック" panose="020B0600070205080204" pitchFamily="50" charset="-128"/>
            </a:endParaRPr>
          </a:p>
        </p:txBody>
      </p:sp>
      <p:sp>
        <p:nvSpPr>
          <p:cNvPr id="8" name="メモ 7"/>
          <p:cNvSpPr/>
          <p:nvPr/>
        </p:nvSpPr>
        <p:spPr bwMode="auto">
          <a:xfrm rot="10800000" flipH="1">
            <a:off x="7657169" y="4589242"/>
            <a:ext cx="1906861" cy="1039200"/>
          </a:xfrm>
          <a:prstGeom prst="foldedCorner">
            <a:avLst/>
          </a:prstGeom>
          <a:solidFill>
            <a:schemeClr val="bg1"/>
          </a:solidFill>
          <a:ln w="254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smtClean="0">
              <a:ln>
                <a:noFill/>
              </a:ln>
              <a:solidFill>
                <a:schemeClr val="tx1"/>
              </a:solidFill>
              <a:effectLst/>
              <a:latin typeface="Times New Roman" pitchFamily="18" charset="0"/>
              <a:ea typeface="ＭＳ Ｐゴシック" pitchFamily="50" charset="-128"/>
            </a:endParaRPr>
          </a:p>
        </p:txBody>
      </p:sp>
      <p:sp>
        <p:nvSpPr>
          <p:cNvPr id="9" name="Freeform 13"/>
          <p:cNvSpPr>
            <a:spLocks/>
          </p:cNvSpPr>
          <p:nvPr/>
        </p:nvSpPr>
        <p:spPr bwMode="auto">
          <a:xfrm>
            <a:off x="7776714" y="4824785"/>
            <a:ext cx="1674833" cy="592451"/>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ln>
            <a:headEnd/>
            <a:tailEnd/>
          </a:ln>
        </p:spPr>
        <p:style>
          <a:lnRef idx="1">
            <a:schemeClr val="accent4"/>
          </a:lnRef>
          <a:fillRef idx="2">
            <a:schemeClr val="accent4"/>
          </a:fillRef>
          <a:effectRef idx="1">
            <a:schemeClr val="accent4"/>
          </a:effectRef>
          <a:fontRef idx="minor">
            <a:schemeClr val="dk1"/>
          </a:fontRef>
        </p:style>
        <p:txBody>
          <a:bodyPr/>
          <a:lstStyle/>
          <a:p>
            <a:endParaRPr lang="ja-JP" altLang="ja-JP" sz="1800" u="sng">
              <a:latin typeface="Arial" charset="0"/>
              <a:ea typeface="MS UI Gothic" pitchFamily="50" charset="-128"/>
            </a:endParaRPr>
          </a:p>
        </p:txBody>
      </p:sp>
      <p:sp>
        <p:nvSpPr>
          <p:cNvPr id="10" name="テキスト ボックス 9"/>
          <p:cNvSpPr txBox="1"/>
          <p:nvPr/>
        </p:nvSpPr>
        <p:spPr>
          <a:xfrm>
            <a:off x="7776714" y="4853049"/>
            <a:ext cx="1961591" cy="400110"/>
          </a:xfrm>
          <a:prstGeom prst="rect">
            <a:avLst/>
          </a:prstGeom>
          <a:noFill/>
        </p:spPr>
        <p:txBody>
          <a:bodyPr wrap="square" rtlCol="0">
            <a:spAutoFit/>
          </a:bodyPr>
          <a:lstStyle/>
          <a:p>
            <a:r>
              <a:rPr lang="ja-JP" altLang="en-US" sz="2000" b="1" dirty="0" smtClean="0">
                <a:latin typeface="ＭＳ Ｐゴシック" panose="020B0600070205080204" pitchFamily="50" charset="-128"/>
                <a:ea typeface="ＭＳ Ｐゴシック" panose="020B0600070205080204" pitchFamily="50" charset="-128"/>
              </a:rPr>
              <a:t>テストコード</a:t>
            </a:r>
            <a:r>
              <a:rPr lang="en-US" altLang="ja-JP" sz="2000" b="1" dirty="0">
                <a:latin typeface="ＭＳ Ｐゴシック" panose="020B0600070205080204" pitchFamily="50" charset="-128"/>
                <a:ea typeface="ＭＳ Ｐゴシック" panose="020B0600070205080204" pitchFamily="50" charset="-128"/>
              </a:rPr>
              <a:t>B</a:t>
            </a:r>
            <a:endParaRPr kumimoji="1" lang="ja-JP" altLang="en-US" sz="2000" b="1" dirty="0">
              <a:latin typeface="ＭＳ Ｐゴシック" panose="020B0600070205080204" pitchFamily="50" charset="-128"/>
              <a:ea typeface="ＭＳ Ｐゴシック" panose="020B0600070205080204" pitchFamily="50" charset="-128"/>
            </a:endParaRPr>
          </a:p>
        </p:txBody>
      </p:sp>
      <p:cxnSp>
        <p:nvCxnSpPr>
          <p:cNvPr id="11" name="直線矢印コネクタ 10"/>
          <p:cNvCxnSpPr>
            <a:stCxn id="8" idx="1"/>
          </p:cNvCxnSpPr>
          <p:nvPr/>
        </p:nvCxnSpPr>
        <p:spPr>
          <a:xfrm flipH="1">
            <a:off x="6939998" y="5108842"/>
            <a:ext cx="717171"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テキスト ボックス 11"/>
          <p:cNvSpPr txBox="1"/>
          <p:nvPr/>
        </p:nvSpPr>
        <p:spPr>
          <a:xfrm>
            <a:off x="3996871" y="6082268"/>
            <a:ext cx="434702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smtClean="0">
                <a:latin typeface="ＭＳ Ｐゴシック" panose="020B0600070205080204" pitchFamily="50" charset="-128"/>
                <a:ea typeface="ＭＳ Ｐゴシック" panose="020B0600070205080204" pitchFamily="50" charset="-128"/>
              </a:rPr>
              <a:t>類似コード間でのテスト再利用手法の概要</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3" name="メモ 12"/>
          <p:cNvSpPr/>
          <p:nvPr/>
        </p:nvSpPr>
        <p:spPr bwMode="auto">
          <a:xfrm rot="10800000" flipH="1">
            <a:off x="4977224" y="4589242"/>
            <a:ext cx="2025782" cy="1039199"/>
          </a:xfrm>
          <a:prstGeom prst="foldedCorner">
            <a:avLst/>
          </a:prstGeom>
          <a:solidFill>
            <a:schemeClr val="bg1"/>
          </a:solidFill>
          <a:ln w="254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smtClean="0">
              <a:ln>
                <a:noFill/>
              </a:ln>
              <a:solidFill>
                <a:schemeClr val="tx1"/>
              </a:solidFill>
              <a:effectLst/>
              <a:latin typeface="Times New Roman" pitchFamily="18" charset="0"/>
              <a:ea typeface="ＭＳ Ｐゴシック" pitchFamily="50" charset="-128"/>
            </a:endParaRPr>
          </a:p>
        </p:txBody>
      </p:sp>
      <p:sp>
        <p:nvSpPr>
          <p:cNvPr id="14" name="Freeform 13"/>
          <p:cNvSpPr>
            <a:spLocks/>
          </p:cNvSpPr>
          <p:nvPr/>
        </p:nvSpPr>
        <p:spPr bwMode="auto">
          <a:xfrm>
            <a:off x="5074023" y="4824785"/>
            <a:ext cx="1827895" cy="592452"/>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40000"/>
              <a:lumOff val="60000"/>
            </a:schemeClr>
          </a:solidFill>
          <a:ln>
            <a:headEnd/>
            <a:tailEnd/>
          </a:ln>
        </p:spPr>
        <p:style>
          <a:lnRef idx="2">
            <a:schemeClr val="accent3">
              <a:shade val="50000"/>
            </a:schemeClr>
          </a:lnRef>
          <a:fillRef idx="1">
            <a:schemeClr val="accent3"/>
          </a:fillRef>
          <a:effectRef idx="0">
            <a:schemeClr val="accent3"/>
          </a:effectRef>
          <a:fontRef idx="minor">
            <a:schemeClr val="lt1"/>
          </a:fontRef>
        </p:style>
        <p:txBody>
          <a:bodyPr/>
          <a:lstStyle/>
          <a:p>
            <a:endParaRPr lang="ja-JP" altLang="ja-JP" sz="1800" u="sng">
              <a:latin typeface="Arial" charset="0"/>
              <a:ea typeface="MS UI Gothic" pitchFamily="50" charset="-128"/>
            </a:endParaRPr>
          </a:p>
        </p:txBody>
      </p:sp>
      <p:sp>
        <p:nvSpPr>
          <p:cNvPr id="15" name="テキスト ボックス 14"/>
          <p:cNvSpPr txBox="1"/>
          <p:nvPr/>
        </p:nvSpPr>
        <p:spPr>
          <a:xfrm>
            <a:off x="5142172" y="4860611"/>
            <a:ext cx="1536486" cy="400110"/>
          </a:xfrm>
          <a:prstGeom prst="rect">
            <a:avLst/>
          </a:prstGeom>
          <a:noFill/>
        </p:spPr>
        <p:txBody>
          <a:bodyPr wrap="square" rtlCol="0">
            <a:spAutoFit/>
          </a:bodyPr>
          <a:lstStyle/>
          <a:p>
            <a:r>
              <a:rPr lang="ja-JP" altLang="en-US" sz="2000" b="1" dirty="0" smtClean="0">
                <a:latin typeface="ＭＳ Ｐゴシック" panose="020B0600070205080204" pitchFamily="50" charset="-128"/>
                <a:ea typeface="ＭＳ Ｐゴシック" panose="020B0600070205080204" pitchFamily="50" charset="-128"/>
              </a:rPr>
              <a:t>コード片</a:t>
            </a:r>
            <a:r>
              <a:rPr lang="en-US" altLang="ja-JP" sz="2000" b="1" dirty="0">
                <a:latin typeface="ＭＳ Ｐゴシック" panose="020B0600070205080204" pitchFamily="50" charset="-128"/>
                <a:ea typeface="ＭＳ Ｐゴシック" panose="020B0600070205080204" pitchFamily="50" charset="-128"/>
              </a:rPr>
              <a:t>B</a:t>
            </a:r>
            <a:endParaRPr kumimoji="1" lang="ja-JP" altLang="en-US" sz="2000" b="1" dirty="0">
              <a:latin typeface="ＭＳ Ｐゴシック" panose="020B0600070205080204" pitchFamily="50" charset="-128"/>
              <a:ea typeface="ＭＳ Ｐゴシック" panose="020B0600070205080204" pitchFamily="50" charset="-128"/>
            </a:endParaRPr>
          </a:p>
        </p:txBody>
      </p:sp>
      <p:cxnSp>
        <p:nvCxnSpPr>
          <p:cNvPr id="16" name="直線矢印コネクタ 15"/>
          <p:cNvCxnSpPr/>
          <p:nvPr/>
        </p:nvCxnSpPr>
        <p:spPr bwMode="auto">
          <a:xfrm>
            <a:off x="4322470" y="5119216"/>
            <a:ext cx="789632" cy="0"/>
          </a:xfrm>
          <a:prstGeom prst="straightConnector1">
            <a:avLst/>
          </a:prstGeom>
          <a:solidFill>
            <a:schemeClr val="accent2"/>
          </a:solidFill>
          <a:ln w="76200" cap="flat" cmpd="sng" algn="ctr">
            <a:solidFill>
              <a:schemeClr val="tx1"/>
            </a:solidFill>
            <a:prstDash val="solid"/>
            <a:round/>
            <a:headEnd type="triangle"/>
            <a:tailEnd type="triangle"/>
          </a:ln>
          <a:effectLst/>
          <a:extLs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17" name="角丸四角形 16"/>
          <p:cNvSpPr/>
          <p:nvPr/>
        </p:nvSpPr>
        <p:spPr>
          <a:xfrm>
            <a:off x="3673416" y="5527513"/>
            <a:ext cx="2053950" cy="355541"/>
          </a:xfrm>
          <a:prstGeom prst="round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smtClean="0">
                <a:solidFill>
                  <a:schemeClr val="tx1"/>
                </a:solidFill>
              </a:rPr>
              <a:t>類似コードペア</a:t>
            </a:r>
            <a:endParaRPr kumimoji="1" lang="ja-JP" altLang="en-US" sz="2000" b="1" dirty="0">
              <a:solidFill>
                <a:schemeClr val="tx1"/>
              </a:solidFill>
            </a:endParaRPr>
          </a:p>
        </p:txBody>
      </p:sp>
      <p:cxnSp>
        <p:nvCxnSpPr>
          <p:cNvPr id="18" name="曲線コネクタ 17"/>
          <p:cNvCxnSpPr>
            <a:stCxn id="8" idx="2"/>
            <a:endCxn id="5" idx="2"/>
          </p:cNvCxnSpPr>
          <p:nvPr/>
        </p:nvCxnSpPr>
        <p:spPr>
          <a:xfrm rot="16200000" flipH="1" flipV="1">
            <a:off x="6010520" y="1989388"/>
            <a:ext cx="227" cy="5199933"/>
          </a:xfrm>
          <a:prstGeom prst="curvedConnector3">
            <a:avLst>
              <a:gd name="adj1" fmla="val -159449339"/>
            </a:avLst>
          </a:prstGeom>
          <a:ln w="76200">
            <a:tailEnd type="triangle"/>
          </a:ln>
        </p:spPr>
        <p:style>
          <a:lnRef idx="3">
            <a:schemeClr val="accent4"/>
          </a:lnRef>
          <a:fillRef idx="0">
            <a:schemeClr val="accent4"/>
          </a:fillRef>
          <a:effectRef idx="2">
            <a:schemeClr val="accent4"/>
          </a:effectRef>
          <a:fontRef idx="minor">
            <a:schemeClr val="tx1"/>
          </a:fontRef>
        </p:style>
      </p:cxnSp>
      <p:sp>
        <p:nvSpPr>
          <p:cNvPr id="19" name="角丸四角形 18"/>
          <p:cNvSpPr/>
          <p:nvPr/>
        </p:nvSpPr>
        <p:spPr>
          <a:xfrm>
            <a:off x="5096685" y="4040618"/>
            <a:ext cx="1827895" cy="408088"/>
          </a:xfrm>
          <a:prstGeom prst="round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b="1" dirty="0" smtClean="0">
                <a:solidFill>
                  <a:schemeClr val="tx1"/>
                </a:solidFill>
              </a:rPr>
              <a:t>テスト再利用</a:t>
            </a:r>
            <a:endParaRPr kumimoji="1" lang="ja-JP" altLang="en-US" sz="2000" b="1" dirty="0">
              <a:solidFill>
                <a:schemeClr val="tx1"/>
              </a:solidFill>
            </a:endParaRPr>
          </a:p>
        </p:txBody>
      </p:sp>
    </p:spTree>
    <p:extLst>
      <p:ext uri="{BB962C8B-B14F-4D97-AF65-F5344CB8AC3E}">
        <p14:creationId xmlns:p14="http://schemas.microsoft.com/office/powerpoint/2010/main" val="1890761665"/>
      </p:ext>
    </p:extLst>
  </p:cSld>
  <p:clrMapOvr>
    <a:masterClrMapping/>
  </p:clrMapOvr>
  <mc:AlternateContent xmlns:mc="http://schemas.openxmlformats.org/markup-compatibility/2006" xmlns:p14="http://schemas.microsoft.com/office/powerpoint/2010/main">
    <mc:Choice Requires="p14">
      <p:transition spd="slow" p14:dur="2000" advTm="320"/>
    </mc:Choice>
    <mc:Fallback xmlns="">
      <p:transition spd="slow" advTm="32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研究動機</a:t>
            </a:r>
            <a:endParaRPr lang="ja-JP" altLang="en-US" dirty="0"/>
          </a:p>
        </p:txBody>
      </p:sp>
      <p:sp>
        <p:nvSpPr>
          <p:cNvPr id="3" name="コンテンツ プレースホルダー 2"/>
          <p:cNvSpPr>
            <a:spLocks noGrp="1"/>
          </p:cNvSpPr>
          <p:nvPr>
            <p:ph idx="1"/>
          </p:nvPr>
        </p:nvSpPr>
        <p:spPr>
          <a:xfrm>
            <a:off x="971729" y="1217549"/>
            <a:ext cx="10521771" cy="5035286"/>
          </a:xfrm>
        </p:spPr>
        <p:txBody>
          <a:bodyPr>
            <a:normAutofit/>
          </a:bodyPr>
          <a:lstStyle/>
          <a:p>
            <a:pPr>
              <a:buClr>
                <a:schemeClr val="tx2"/>
              </a:buClr>
              <a:buFont typeface="Wingdings" panose="05000000000000000000" pitchFamily="2" charset="2"/>
              <a:buChar char="l"/>
            </a:pPr>
            <a:r>
              <a:rPr lang="ja-JP" altLang="en-US" sz="3200" dirty="0" smtClean="0"/>
              <a:t>ソースコードの</a:t>
            </a:r>
            <a:r>
              <a:rPr lang="ja-JP" altLang="en-US" sz="3200" dirty="0"/>
              <a:t>再利用</a:t>
            </a:r>
            <a:r>
              <a:rPr lang="ja-JP" altLang="en-US" sz="3200" dirty="0" smtClean="0"/>
              <a:t>は困難な作業と考えられている</a:t>
            </a:r>
            <a:r>
              <a:rPr lang="en-US" altLang="ja-JP" sz="3200" dirty="0" smtClean="0"/>
              <a:t>[2]</a:t>
            </a:r>
          </a:p>
          <a:p>
            <a:pPr lvl="1">
              <a:buClr>
                <a:schemeClr val="tx2"/>
              </a:buClr>
              <a:buFont typeface="Wingdings" panose="05000000000000000000" pitchFamily="2" charset="2"/>
              <a:buChar char="Ø"/>
            </a:pPr>
            <a:r>
              <a:rPr lang="ja-JP" altLang="en-US" sz="2800" dirty="0"/>
              <a:t>ソース</a:t>
            </a:r>
            <a:r>
              <a:rPr lang="ja-JP" altLang="en-US" sz="2800" dirty="0" smtClean="0"/>
              <a:t>コードの内容を理解しなければならない</a:t>
            </a:r>
            <a:endParaRPr lang="en-US" altLang="ja-JP" sz="2800" dirty="0" smtClean="0"/>
          </a:p>
          <a:p>
            <a:pPr lvl="1">
              <a:buClr>
                <a:schemeClr val="tx2"/>
              </a:buClr>
              <a:buFont typeface="Wingdings" panose="05000000000000000000" pitchFamily="2" charset="2"/>
              <a:buChar char="Ø"/>
            </a:pPr>
            <a:r>
              <a:rPr lang="ja-JP" altLang="en-US" sz="2800" dirty="0" smtClean="0"/>
              <a:t>再利用後にソースコードの修正が必要である</a:t>
            </a:r>
            <a:endParaRPr lang="en-US" altLang="ja-JP" sz="2800" dirty="0" smtClean="0"/>
          </a:p>
          <a:p>
            <a:pPr lvl="1"/>
            <a:endParaRPr lang="en-US" altLang="ja-JP" sz="700" dirty="0"/>
          </a:p>
          <a:p>
            <a:pPr>
              <a:buClr>
                <a:schemeClr val="tx2"/>
              </a:buClr>
              <a:buFont typeface="Wingdings" panose="05000000000000000000" pitchFamily="2" charset="2"/>
              <a:buChar char="l"/>
            </a:pPr>
            <a:r>
              <a:rPr lang="ja-JP" altLang="en-US" sz="3200" dirty="0" smtClean="0"/>
              <a:t>テストコードの再利用も同様に難しいと考える</a:t>
            </a:r>
            <a:endParaRPr lang="en-US" altLang="ja-JP" sz="3200" dirty="0" smtClean="0"/>
          </a:p>
          <a:p>
            <a:pPr lvl="1">
              <a:buClr>
                <a:schemeClr val="tx2"/>
              </a:buClr>
              <a:buFont typeface="Wingdings" panose="05000000000000000000" pitchFamily="2" charset="2"/>
              <a:buChar char="Ø"/>
            </a:pPr>
            <a:r>
              <a:rPr lang="ja-JP" altLang="en-US" sz="2800" dirty="0" smtClean="0"/>
              <a:t>テスト対象となる類似コードペア間の関係に依存する</a:t>
            </a:r>
            <a:endParaRPr lang="en-US" altLang="ja-JP" sz="2800" dirty="0"/>
          </a:p>
          <a:p>
            <a:pPr lvl="1">
              <a:buClr>
                <a:schemeClr val="tx2"/>
              </a:buClr>
              <a:buFont typeface="Wingdings" panose="05000000000000000000" pitchFamily="2" charset="2"/>
              <a:buChar char="Ø"/>
            </a:pPr>
            <a:r>
              <a:rPr lang="ja-JP" altLang="en-US" sz="2800" dirty="0" smtClean="0"/>
              <a:t>再利用の適用対象となる類似コードペアが存在しないとできない</a:t>
            </a:r>
            <a:endParaRPr lang="en-US" altLang="ja-JP" sz="3200" dirty="0" smtClean="0"/>
          </a:p>
          <a:p>
            <a:pPr lvl="1"/>
            <a:endParaRPr lang="en-US" altLang="ja-JP" sz="3200" dirty="0" smtClean="0"/>
          </a:p>
          <a:p>
            <a:pPr lvl="1"/>
            <a:endParaRPr lang="en-US" altLang="ja-JP" dirty="0" smtClean="0"/>
          </a:p>
          <a:p>
            <a:pPr lvl="1">
              <a:buFont typeface="Wingdings" panose="05000000000000000000" pitchFamily="2" charset="2"/>
              <a:buChar char="Ø"/>
            </a:pPr>
            <a:endParaRPr lang="en-US" altLang="ja-JP" dirty="0" smtClean="0"/>
          </a:p>
        </p:txBody>
      </p:sp>
      <p:sp>
        <p:nvSpPr>
          <p:cNvPr id="5" name="角丸四角形 4"/>
          <p:cNvSpPr/>
          <p:nvPr/>
        </p:nvSpPr>
        <p:spPr>
          <a:xfrm>
            <a:off x="796649" y="4598221"/>
            <a:ext cx="10592529" cy="1230924"/>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r>
              <a:rPr lang="ja-JP" altLang="en-US" sz="3200" dirty="0">
                <a:solidFill>
                  <a:schemeClr val="tx1"/>
                </a:solidFill>
                <a:latin typeface="ＭＳ Ｐゴシック" panose="020B0600070205080204" pitchFamily="50" charset="-128"/>
                <a:ea typeface="ＭＳ Ｐゴシック" panose="020B0600070205080204" pitchFamily="50" charset="-128"/>
              </a:rPr>
              <a:t>テスト</a:t>
            </a:r>
            <a:r>
              <a:rPr lang="ja-JP" altLang="en-US" sz="3200" dirty="0" smtClean="0">
                <a:solidFill>
                  <a:schemeClr val="tx1"/>
                </a:solidFill>
                <a:latin typeface="ＭＳ Ｐゴシック" panose="020B0600070205080204" pitchFamily="50" charset="-128"/>
                <a:ea typeface="ＭＳ Ｐゴシック" panose="020B0600070205080204" pitchFamily="50" charset="-128"/>
              </a:rPr>
              <a:t>再利用を支援するため</a:t>
            </a:r>
            <a:r>
              <a:rPr lang="ja-JP" altLang="en-US" sz="3200" dirty="0">
                <a:solidFill>
                  <a:schemeClr val="tx1"/>
                </a:solidFill>
                <a:latin typeface="ＭＳ Ｐゴシック" panose="020B0600070205080204" pitchFamily="50" charset="-128"/>
                <a:ea typeface="ＭＳ Ｐゴシック" panose="020B0600070205080204" pitchFamily="50" charset="-128"/>
              </a:rPr>
              <a:t>に，どのような</a:t>
            </a:r>
            <a:r>
              <a:rPr lang="ja-JP" altLang="en-US" sz="3200" dirty="0" smtClean="0">
                <a:solidFill>
                  <a:schemeClr val="tx1"/>
                </a:solidFill>
                <a:latin typeface="ＭＳ Ｐゴシック" panose="020B0600070205080204" pitchFamily="50" charset="-128"/>
                <a:ea typeface="ＭＳ Ｐゴシック" panose="020B0600070205080204" pitchFamily="50" charset="-128"/>
              </a:rPr>
              <a:t>テストコードが</a:t>
            </a:r>
            <a:r>
              <a:rPr lang="en-US" altLang="ja-JP" sz="3200" dirty="0" smtClean="0">
                <a:solidFill>
                  <a:schemeClr val="tx1"/>
                </a:solidFill>
                <a:latin typeface="ＭＳ Ｐゴシック" panose="020B0600070205080204" pitchFamily="50" charset="-128"/>
                <a:ea typeface="ＭＳ Ｐゴシック" panose="020B0600070205080204" pitchFamily="50" charset="-128"/>
              </a:rPr>
              <a:t/>
            </a:r>
            <a:br>
              <a:rPr lang="en-US" altLang="ja-JP" sz="3200" dirty="0" smtClean="0">
                <a:solidFill>
                  <a:schemeClr val="tx1"/>
                </a:solidFill>
                <a:latin typeface="ＭＳ Ｐゴシック" panose="020B0600070205080204" pitchFamily="50" charset="-128"/>
                <a:ea typeface="ＭＳ Ｐゴシック" panose="020B0600070205080204" pitchFamily="50" charset="-128"/>
              </a:rPr>
            </a:br>
            <a:r>
              <a:rPr lang="ja-JP" altLang="en-US" sz="3200" dirty="0" smtClean="0">
                <a:solidFill>
                  <a:schemeClr val="tx1"/>
                </a:solidFill>
                <a:latin typeface="ＭＳ Ｐゴシック" panose="020B0600070205080204" pitchFamily="50" charset="-128"/>
                <a:ea typeface="ＭＳ Ｐゴシック" panose="020B0600070205080204" pitchFamily="50" charset="-128"/>
              </a:rPr>
              <a:t>類似コード間</a:t>
            </a:r>
            <a:r>
              <a:rPr lang="ja-JP" altLang="en-US" sz="3200" dirty="0">
                <a:solidFill>
                  <a:schemeClr val="tx1"/>
                </a:solidFill>
                <a:latin typeface="ＭＳ Ｐゴシック" panose="020B0600070205080204" pitchFamily="50" charset="-128"/>
                <a:ea typeface="ＭＳ Ｐゴシック" panose="020B0600070205080204" pitchFamily="50" charset="-128"/>
              </a:rPr>
              <a:t>で再利用できるの</a:t>
            </a:r>
            <a:r>
              <a:rPr lang="ja-JP" altLang="en-US" sz="3200" dirty="0" smtClean="0">
                <a:solidFill>
                  <a:schemeClr val="tx1"/>
                </a:solidFill>
                <a:latin typeface="ＭＳ Ｐゴシック" panose="020B0600070205080204" pitchFamily="50" charset="-128"/>
                <a:ea typeface="ＭＳ Ｐゴシック" panose="020B0600070205080204" pitchFamily="50" charset="-128"/>
              </a:rPr>
              <a:t>かを明らかにする必要がある </a:t>
            </a:r>
            <a:endParaRPr lang="ja-JP" altLang="en-US" sz="3200" dirty="0">
              <a:solidFill>
                <a:schemeClr val="tx1"/>
              </a:solidFill>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5</a:t>
            </a:fld>
            <a:endParaRPr kumimoji="1" lang="ja-JP" altLang="en-US"/>
          </a:p>
        </p:txBody>
      </p:sp>
      <p:sp>
        <p:nvSpPr>
          <p:cNvPr id="6" name="Rectangle 4"/>
          <p:cNvSpPr>
            <a:spLocks noChangeArrowheads="1"/>
          </p:cNvSpPr>
          <p:nvPr/>
        </p:nvSpPr>
        <p:spPr bwMode="auto">
          <a:xfrm>
            <a:off x="1744707" y="6094740"/>
            <a:ext cx="8702585"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[2] </a:t>
            </a:r>
            <a:r>
              <a:rPr lang="en-US" altLang="ja-JP" sz="1400" dirty="0">
                <a:solidFill>
                  <a:schemeClr val="tx2"/>
                </a:solidFill>
              </a:rPr>
              <a:t>Will </a:t>
            </a:r>
            <a:r>
              <a:rPr lang="en-US" altLang="ja-JP" sz="1400" dirty="0" err="1">
                <a:solidFill>
                  <a:schemeClr val="tx2"/>
                </a:solidFill>
              </a:rPr>
              <a:t>Tracz</a:t>
            </a:r>
            <a:r>
              <a:rPr lang="en-US" altLang="ja-JP" sz="1400" dirty="0">
                <a:solidFill>
                  <a:schemeClr val="tx2"/>
                </a:solidFill>
              </a:rPr>
              <a:t>. Confessions of a used-program salesman: Lessons learned. In Proceedings of the 1995 Symposium on Software Reusability, SSR ’95, pp. 11–13, New York, NY, USA, 1995. ACM.</a:t>
            </a:r>
          </a:p>
        </p:txBody>
      </p:sp>
    </p:spTree>
    <p:extLst>
      <p:ext uri="{BB962C8B-B14F-4D97-AF65-F5344CB8AC3E}">
        <p14:creationId xmlns:p14="http://schemas.microsoft.com/office/powerpoint/2010/main" val="2078911822"/>
      </p:ext>
    </p:extLst>
  </p:cSld>
  <p:clrMapOvr>
    <a:masterClrMapping/>
  </p:clrMapOvr>
  <mc:AlternateContent xmlns:mc="http://schemas.openxmlformats.org/markup-compatibility/2006" xmlns:p14="http://schemas.microsoft.com/office/powerpoint/2010/main">
    <mc:Choice Requires="p14">
      <p:transition spd="slow" p14:dur="2000" advTm="1559"/>
    </mc:Choice>
    <mc:Fallback xmlns="">
      <p:transition spd="slow" advTm="1559"/>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100178"/>
            <a:ext cx="10515600" cy="1325563"/>
          </a:xfrm>
        </p:spPr>
        <p:txBody>
          <a:bodyPr/>
          <a:lstStyle/>
          <a:p>
            <a:r>
              <a:rPr kumimoji="1" lang="ja-JP" altLang="en-US" dirty="0" smtClean="0"/>
              <a:t>研究概要</a:t>
            </a:r>
            <a:endParaRPr kumimoji="1" lang="ja-JP" altLang="en-US" dirty="0"/>
          </a:p>
        </p:txBody>
      </p:sp>
      <p:sp>
        <p:nvSpPr>
          <p:cNvPr id="3" name="コンテンツ プレースホルダー 2"/>
          <p:cNvSpPr>
            <a:spLocks noGrp="1"/>
          </p:cNvSpPr>
          <p:nvPr>
            <p:ph idx="1"/>
          </p:nvPr>
        </p:nvSpPr>
        <p:spPr>
          <a:xfrm>
            <a:off x="838200" y="1425741"/>
            <a:ext cx="11162872" cy="4930609"/>
          </a:xfrm>
        </p:spPr>
        <p:txBody>
          <a:bodyPr>
            <a:normAutofit/>
          </a:bodyPr>
          <a:lstStyle/>
          <a:p>
            <a:pPr>
              <a:buClr>
                <a:schemeClr val="tx2"/>
              </a:buClr>
              <a:buFont typeface="Wingdings" panose="05000000000000000000" pitchFamily="2" charset="2"/>
              <a:buChar char="l"/>
            </a:pPr>
            <a:r>
              <a:rPr lang="ja-JP" altLang="en-US" sz="3200" dirty="0" smtClean="0"/>
              <a:t>既存プロジェクト内の類似</a:t>
            </a:r>
            <a:r>
              <a:rPr lang="ja-JP" altLang="en-US" sz="3200" dirty="0"/>
              <a:t>コードのペアをテストコード</a:t>
            </a:r>
            <a:r>
              <a:rPr lang="ja-JP" altLang="en-US" sz="3200" dirty="0" smtClean="0"/>
              <a:t>の</a:t>
            </a:r>
            <a:r>
              <a:rPr lang="ja-JP" altLang="en-US" sz="3200" dirty="0" smtClean="0"/>
              <a:t>有無</a:t>
            </a:r>
            <a:r>
              <a:rPr lang="en-US" altLang="ja-JP" sz="3200" dirty="0" smtClean="0"/>
              <a:t/>
            </a:r>
            <a:br>
              <a:rPr lang="en-US" altLang="ja-JP" sz="3200" dirty="0" smtClean="0"/>
            </a:br>
            <a:r>
              <a:rPr lang="ja-JP" altLang="en-US" sz="3200" dirty="0" smtClean="0"/>
              <a:t>に</a:t>
            </a:r>
            <a:r>
              <a:rPr lang="ja-JP" altLang="en-US" sz="3200" dirty="0" smtClean="0"/>
              <a:t>よって分類</a:t>
            </a:r>
            <a:r>
              <a:rPr lang="ja-JP" altLang="en-US" sz="3200" dirty="0"/>
              <a:t>し</a:t>
            </a:r>
            <a:r>
              <a:rPr lang="ja-JP" altLang="en-US" sz="3200" dirty="0" smtClean="0"/>
              <a:t>，以下</a:t>
            </a:r>
            <a:r>
              <a:rPr lang="ja-JP" altLang="en-US" sz="3200" dirty="0"/>
              <a:t>の調査</a:t>
            </a:r>
            <a:r>
              <a:rPr lang="ja-JP" altLang="en-US" sz="3200" dirty="0" smtClean="0"/>
              <a:t>を実施した</a:t>
            </a:r>
            <a:endParaRPr lang="ja-JP" altLang="en-US" sz="3200" dirty="0"/>
          </a:p>
          <a:p>
            <a:pPr lvl="1"/>
            <a:endParaRPr lang="en-US" altLang="ja-JP" sz="800" dirty="0" smtClean="0"/>
          </a:p>
          <a:p>
            <a:pPr marL="0" indent="0">
              <a:buClr>
                <a:schemeClr val="tx2"/>
              </a:buClr>
              <a:buNone/>
            </a:pPr>
            <a:r>
              <a:rPr lang="ja-JP" altLang="en-US" sz="3200" dirty="0" smtClean="0"/>
              <a:t>調査</a:t>
            </a:r>
            <a:r>
              <a:rPr lang="en-US" altLang="ja-JP" sz="3200" dirty="0" smtClean="0"/>
              <a:t>1. </a:t>
            </a:r>
            <a:r>
              <a:rPr lang="ja-JP" altLang="en-US" sz="3200" dirty="0" smtClean="0"/>
              <a:t>プロジェクト内</a:t>
            </a:r>
            <a:r>
              <a:rPr lang="ja-JP" altLang="en-US" sz="3200" dirty="0"/>
              <a:t>にテストコードの</a:t>
            </a:r>
            <a:r>
              <a:rPr lang="ja-JP" altLang="en-US" sz="3200" dirty="0" smtClean="0"/>
              <a:t>再利用の適用</a:t>
            </a:r>
            <a:r>
              <a:rPr lang="ja-JP" altLang="en-US" sz="3200" dirty="0" smtClean="0"/>
              <a:t>対象となる</a:t>
            </a:r>
            <a:r>
              <a:rPr lang="en-US" altLang="ja-JP" sz="3200" dirty="0" smtClean="0"/>
              <a:t/>
            </a:r>
            <a:br>
              <a:rPr lang="en-US" altLang="ja-JP" sz="3200" dirty="0" smtClean="0"/>
            </a:br>
            <a:r>
              <a:rPr lang="ja-JP" altLang="en-US" sz="3200" dirty="0" smtClean="0"/>
              <a:t>　　　　 類似コード</a:t>
            </a:r>
            <a:r>
              <a:rPr lang="ja-JP" altLang="en-US" sz="3200" dirty="0" smtClean="0"/>
              <a:t>のペアは</a:t>
            </a:r>
            <a:r>
              <a:rPr lang="ja-JP" altLang="en-US" sz="3200" dirty="0"/>
              <a:t>どの程度存在するか</a:t>
            </a:r>
            <a:r>
              <a:rPr lang="ja-JP" altLang="en-US" sz="3200" dirty="0" smtClean="0"/>
              <a:t>？</a:t>
            </a:r>
            <a:endParaRPr lang="en-US" altLang="ja-JP" sz="3200" dirty="0" smtClean="0"/>
          </a:p>
          <a:p>
            <a:pPr lvl="2">
              <a:buClr>
                <a:schemeClr val="tx2"/>
              </a:buClr>
              <a:buFont typeface="Wingdings" panose="05000000000000000000" pitchFamily="2" charset="2"/>
              <a:buChar char="Ø"/>
            </a:pPr>
            <a:r>
              <a:rPr lang="ja-JP" altLang="en-US" sz="2400" dirty="0" smtClean="0"/>
              <a:t>プロジェクト内で類似コード間の</a:t>
            </a:r>
            <a:r>
              <a:rPr lang="ja-JP" altLang="en-US" sz="2400" dirty="0"/>
              <a:t>テスト再利用手法</a:t>
            </a:r>
            <a:r>
              <a:rPr lang="ja-JP" altLang="en-US" sz="2400" dirty="0" smtClean="0"/>
              <a:t>がどの程度有効なのか</a:t>
            </a:r>
            <a:endParaRPr lang="en-US" altLang="ja-JP" sz="2400" dirty="0" smtClean="0"/>
          </a:p>
          <a:p>
            <a:pPr lvl="2">
              <a:buClr>
                <a:schemeClr val="tx2"/>
              </a:buClr>
            </a:pPr>
            <a:endParaRPr lang="en-US" altLang="ja-JP" sz="1600" dirty="0" smtClean="0"/>
          </a:p>
          <a:p>
            <a:pPr marL="0" indent="0">
              <a:buClr>
                <a:schemeClr val="tx2"/>
              </a:buClr>
              <a:buNone/>
            </a:pPr>
            <a:r>
              <a:rPr lang="ja-JP" altLang="en-US" sz="3200" dirty="0" smtClean="0"/>
              <a:t>調査</a:t>
            </a:r>
            <a:r>
              <a:rPr lang="en-US" altLang="ja-JP" sz="3200" dirty="0" smtClean="0"/>
              <a:t>2.</a:t>
            </a:r>
            <a:r>
              <a:rPr lang="ja-JP" altLang="en-US" sz="3200" dirty="0"/>
              <a:t> </a:t>
            </a:r>
            <a:r>
              <a:rPr lang="ja-JP" altLang="en-US" sz="3200" dirty="0" smtClean="0"/>
              <a:t>類似</a:t>
            </a:r>
            <a:r>
              <a:rPr lang="ja-JP" altLang="en-US" sz="3200" dirty="0"/>
              <a:t>コードペア間の類似度と対応する</a:t>
            </a:r>
            <a:r>
              <a:rPr lang="ja-JP" altLang="en-US" sz="3200" dirty="0" smtClean="0"/>
              <a:t>テストコードペア</a:t>
            </a:r>
            <a:r>
              <a:rPr lang="en-US" altLang="ja-JP" sz="3200" dirty="0" smtClean="0"/>
              <a:t/>
            </a:r>
            <a:br>
              <a:rPr lang="en-US" altLang="ja-JP" sz="3200" dirty="0" smtClean="0"/>
            </a:br>
            <a:r>
              <a:rPr lang="en-US" altLang="ja-JP" sz="3200" dirty="0" smtClean="0"/>
              <a:t>          </a:t>
            </a:r>
            <a:r>
              <a:rPr lang="ja-JP" altLang="en-US" sz="3200" dirty="0" smtClean="0"/>
              <a:t>間の類似度</a:t>
            </a:r>
            <a:r>
              <a:rPr lang="ja-JP" altLang="en-US" sz="3200" dirty="0"/>
              <a:t>はどのような関係があるか</a:t>
            </a:r>
            <a:r>
              <a:rPr lang="ja-JP" altLang="en-US" sz="3200" dirty="0" smtClean="0"/>
              <a:t>？</a:t>
            </a:r>
            <a:endParaRPr kumimoji="1" lang="en-US" altLang="ja-JP" sz="3200" dirty="0" smtClean="0"/>
          </a:p>
          <a:p>
            <a:pPr lvl="2">
              <a:buClr>
                <a:schemeClr val="tx2"/>
              </a:buClr>
              <a:buFont typeface="Wingdings" panose="05000000000000000000" pitchFamily="2" charset="2"/>
              <a:buChar char="Ø"/>
            </a:pPr>
            <a:r>
              <a:rPr lang="ja-JP" altLang="en-US" sz="2400" dirty="0" smtClean="0"/>
              <a:t>類似コードペア間の類似度が高いほど，テスト再利用の可能性が</a:t>
            </a:r>
            <a:r>
              <a:rPr lang="ja-JP" altLang="en-US" sz="2400" dirty="0" smtClean="0"/>
              <a:t>高く</a:t>
            </a:r>
            <a:r>
              <a:rPr lang="en-US" altLang="ja-JP" sz="2400" dirty="0" smtClean="0"/>
              <a:t/>
            </a:r>
            <a:br>
              <a:rPr lang="en-US" altLang="ja-JP" sz="2400" dirty="0" smtClean="0"/>
            </a:br>
            <a:r>
              <a:rPr lang="ja-JP" altLang="en-US" sz="2400" dirty="0" smtClean="0"/>
              <a:t>なる</a:t>
            </a:r>
            <a:r>
              <a:rPr lang="ja-JP" altLang="en-US" sz="2400" dirty="0" smtClean="0"/>
              <a:t>のではないか </a:t>
            </a:r>
          </a:p>
          <a:p>
            <a:pPr lvl="2">
              <a:buFont typeface="Wingdings" panose="05000000000000000000" pitchFamily="2" charset="2"/>
              <a:buChar char="Ø"/>
            </a:pPr>
            <a:endParaRPr lang="en-US" altLang="ja-JP" sz="2400" dirty="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6</a:t>
            </a:fld>
            <a:endParaRPr kumimoji="1" lang="ja-JP" altLang="en-US"/>
          </a:p>
        </p:txBody>
      </p:sp>
    </p:spTree>
    <p:extLst>
      <p:ext uri="{BB962C8B-B14F-4D97-AF65-F5344CB8AC3E}">
        <p14:creationId xmlns:p14="http://schemas.microsoft.com/office/powerpoint/2010/main" val="3407669157"/>
      </p:ext>
    </p:extLst>
  </p:cSld>
  <p:clrMapOvr>
    <a:masterClrMapping/>
  </p:clrMapOvr>
  <mc:AlternateContent xmlns:mc="http://schemas.openxmlformats.org/markup-compatibility/2006" xmlns:p14="http://schemas.microsoft.com/office/powerpoint/2010/main">
    <mc:Choice Requires="p14">
      <p:transition spd="slow" p14:dur="2000" advTm="186"/>
    </mc:Choice>
    <mc:Fallback xmlns="">
      <p:transition spd="slow" advTm="186"/>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類似</a:t>
            </a:r>
            <a:r>
              <a:rPr lang="ja-JP" altLang="en-US" dirty="0" smtClean="0"/>
              <a:t>コードペアの分類手法</a:t>
            </a:r>
            <a:endParaRPr kumimoji="1" lang="ja-JP" altLang="en-US" dirty="0"/>
          </a:p>
        </p:txBody>
      </p:sp>
      <p:sp>
        <p:nvSpPr>
          <p:cNvPr id="3" name="コンテンツ プレースホルダー 2"/>
          <p:cNvSpPr>
            <a:spLocks noGrp="1"/>
          </p:cNvSpPr>
          <p:nvPr>
            <p:ph idx="1"/>
          </p:nvPr>
        </p:nvSpPr>
        <p:spPr>
          <a:xfrm>
            <a:off x="1230879" y="1116402"/>
            <a:ext cx="9519499" cy="2030451"/>
          </a:xfrm>
        </p:spPr>
        <p:style>
          <a:lnRef idx="2">
            <a:schemeClr val="dk1"/>
          </a:lnRef>
          <a:fillRef idx="1">
            <a:schemeClr val="lt1"/>
          </a:fillRef>
          <a:effectRef idx="0">
            <a:schemeClr val="dk1"/>
          </a:effectRef>
          <a:fontRef idx="minor">
            <a:schemeClr val="dk1"/>
          </a:fontRef>
        </p:style>
        <p:txBody>
          <a:bodyPr>
            <a:noAutofit/>
          </a:bodyPr>
          <a:lstStyle/>
          <a:p>
            <a:pPr marL="0" indent="0">
              <a:buNone/>
            </a:pPr>
            <a:r>
              <a:rPr lang="en-US" altLang="ja-JP" dirty="0" smtClean="0"/>
              <a:t>Step1</a:t>
            </a:r>
            <a:r>
              <a:rPr kumimoji="1" lang="en-US" altLang="ja-JP" dirty="0" smtClean="0"/>
              <a:t> :</a:t>
            </a:r>
            <a:r>
              <a:rPr lang="ja-JP" altLang="en-US" dirty="0" smtClean="0"/>
              <a:t> </a:t>
            </a:r>
            <a:r>
              <a:rPr kumimoji="1" lang="ja-JP" altLang="en-US" dirty="0" smtClean="0"/>
              <a:t>プロジェクト内</a:t>
            </a:r>
            <a:r>
              <a:rPr lang="ja-JP" altLang="en-US" dirty="0"/>
              <a:t>の</a:t>
            </a:r>
            <a:r>
              <a:rPr lang="ja-JP" altLang="en-US" dirty="0" smtClean="0"/>
              <a:t>テストコードとテスト対象</a:t>
            </a:r>
            <a:r>
              <a:rPr lang="ja-JP" altLang="en-US" dirty="0"/>
              <a:t>コード</a:t>
            </a:r>
            <a:r>
              <a:rPr lang="ja-JP" altLang="en-US" dirty="0" smtClean="0"/>
              <a:t>を収集</a:t>
            </a:r>
            <a:endParaRPr lang="en-US" altLang="ja-JP" dirty="0" smtClean="0"/>
          </a:p>
          <a:p>
            <a:pPr marL="0" indent="0">
              <a:buNone/>
            </a:pPr>
            <a:r>
              <a:rPr kumimoji="1" lang="en-US" altLang="ja-JP" dirty="0" smtClean="0"/>
              <a:t>Step2 : </a:t>
            </a:r>
            <a:r>
              <a:rPr kumimoji="1" lang="ja-JP" altLang="en-US" dirty="0" smtClean="0"/>
              <a:t>類似コードペアの検出</a:t>
            </a:r>
            <a:endParaRPr kumimoji="1" lang="en-US" altLang="ja-JP" dirty="0" smtClean="0"/>
          </a:p>
          <a:p>
            <a:pPr marL="0" indent="0">
              <a:buNone/>
            </a:pPr>
            <a:r>
              <a:rPr lang="en-US" altLang="ja-JP" dirty="0" smtClean="0"/>
              <a:t>S</a:t>
            </a:r>
            <a:r>
              <a:rPr kumimoji="1" lang="en-US" altLang="ja-JP" dirty="0" smtClean="0"/>
              <a:t>tep3 : </a:t>
            </a:r>
            <a:r>
              <a:rPr kumimoji="1" lang="ja-JP" altLang="en-US" dirty="0" smtClean="0"/>
              <a:t>テストコードと類似コード片を</a:t>
            </a:r>
            <a:r>
              <a:rPr lang="ja-JP" altLang="en-US" dirty="0" smtClean="0"/>
              <a:t>メソッド単位で対応付け</a:t>
            </a:r>
            <a:endParaRPr kumimoji="1" lang="en-US" altLang="ja-JP" dirty="0" smtClean="0"/>
          </a:p>
          <a:p>
            <a:pPr marL="0" indent="0">
              <a:buNone/>
            </a:pPr>
            <a:r>
              <a:rPr lang="en-US" altLang="ja-JP" dirty="0" smtClean="0"/>
              <a:t>Step4 : </a:t>
            </a:r>
            <a:r>
              <a:rPr lang="ja-JP" altLang="en-US" dirty="0" smtClean="0"/>
              <a:t>テストコードの有無によって類似コードペアを分類</a:t>
            </a:r>
            <a:endParaRPr kumimoji="1" lang="ja-JP" altLang="en-US" dirty="0"/>
          </a:p>
        </p:txBody>
      </p:sp>
      <p:sp>
        <p:nvSpPr>
          <p:cNvPr id="134" name="スライド番号プレースホルダー 133"/>
          <p:cNvSpPr>
            <a:spLocks noGrp="1"/>
          </p:cNvSpPr>
          <p:nvPr>
            <p:ph type="sldNum" sz="quarter" idx="12"/>
          </p:nvPr>
        </p:nvSpPr>
        <p:spPr/>
        <p:txBody>
          <a:bodyPr/>
          <a:lstStyle/>
          <a:p>
            <a:fld id="{BA258462-179E-4B38-91EE-44DE7242CE39}" type="slidenum">
              <a:rPr kumimoji="1" lang="ja-JP" altLang="en-US" smtClean="0"/>
              <a:t>7</a:t>
            </a:fld>
            <a:endParaRPr kumimoji="1" lang="ja-JP" altLang="en-US"/>
          </a:p>
        </p:txBody>
      </p:sp>
      <p:pic>
        <p:nvPicPr>
          <p:cNvPr id="4" name="図 3"/>
          <p:cNvPicPr>
            <a:picLocks noChangeAspect="1"/>
          </p:cNvPicPr>
          <p:nvPr/>
        </p:nvPicPr>
        <p:blipFill>
          <a:blip r:embed="rId3"/>
          <a:stretch>
            <a:fillRect/>
          </a:stretch>
        </p:blipFill>
        <p:spPr>
          <a:xfrm>
            <a:off x="506566" y="3295226"/>
            <a:ext cx="11579628" cy="3426249"/>
          </a:xfrm>
          <a:prstGeom prst="rect">
            <a:avLst/>
          </a:prstGeom>
        </p:spPr>
      </p:pic>
    </p:spTree>
    <p:extLst>
      <p:ext uri="{BB962C8B-B14F-4D97-AF65-F5344CB8AC3E}">
        <p14:creationId xmlns:p14="http://schemas.microsoft.com/office/powerpoint/2010/main" val="1615800826"/>
      </p:ext>
    </p:extLst>
  </p:cSld>
  <p:clrMapOvr>
    <a:masterClrMapping/>
  </p:clrMapOvr>
  <mc:AlternateContent xmlns:mc="http://schemas.openxmlformats.org/markup-compatibility/2006" xmlns:p14="http://schemas.microsoft.com/office/powerpoint/2010/main">
    <mc:Choice Requires="p14">
      <p:transition spd="slow" p14:dur="2000" advTm="579"/>
    </mc:Choice>
    <mc:Fallback xmlns="">
      <p:transition spd="slow" advTm="579"/>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17289" y="140868"/>
            <a:ext cx="11600543" cy="1325563"/>
          </a:xfrm>
        </p:spPr>
        <p:txBody>
          <a:bodyPr>
            <a:normAutofit/>
          </a:bodyPr>
          <a:lstStyle/>
          <a:p>
            <a:r>
              <a:rPr lang="en-US" altLang="ja-JP" sz="4000" dirty="0" smtClean="0"/>
              <a:t>Step1</a:t>
            </a:r>
            <a:r>
              <a:rPr lang="ja-JP" altLang="en-US" sz="4000" dirty="0" smtClean="0"/>
              <a:t> </a:t>
            </a:r>
            <a:r>
              <a:rPr lang="en-US" altLang="ja-JP" sz="4000" dirty="0" smtClean="0"/>
              <a:t>: </a:t>
            </a:r>
            <a:r>
              <a:rPr lang="ja-JP" altLang="en-US" sz="4000" dirty="0" smtClean="0"/>
              <a:t>テストコードとテスト対象コードの収集</a:t>
            </a:r>
            <a:r>
              <a:rPr lang="en-US" altLang="ja-JP" sz="4000" dirty="0" smtClean="0"/>
              <a:t> </a:t>
            </a:r>
            <a:endParaRPr kumimoji="1" lang="ja-JP" altLang="en-US" sz="4000" dirty="0"/>
          </a:p>
        </p:txBody>
      </p:sp>
      <p:sp>
        <p:nvSpPr>
          <p:cNvPr id="3" name="コンテンツ プレースホルダー 2"/>
          <p:cNvSpPr>
            <a:spLocks noGrp="1"/>
          </p:cNvSpPr>
          <p:nvPr>
            <p:ph idx="1"/>
          </p:nvPr>
        </p:nvSpPr>
        <p:spPr>
          <a:xfrm>
            <a:off x="1207518" y="1293386"/>
            <a:ext cx="9753582" cy="3552886"/>
          </a:xfrm>
        </p:spPr>
        <p:txBody>
          <a:bodyPr>
            <a:normAutofit/>
          </a:bodyPr>
          <a:lstStyle/>
          <a:p>
            <a:pPr>
              <a:buClr>
                <a:schemeClr val="tx2"/>
              </a:buClr>
              <a:buFont typeface="Wingdings" panose="05000000000000000000" pitchFamily="2" charset="2"/>
              <a:buChar char="l"/>
            </a:pPr>
            <a:r>
              <a:rPr lang="en-US" altLang="ja-JP" dirty="0"/>
              <a:t>Step1.1 : </a:t>
            </a:r>
            <a:r>
              <a:rPr lang="ja-JP" altLang="en-US" dirty="0"/>
              <a:t>プロジェクト内のテストコードを収集</a:t>
            </a:r>
            <a:endParaRPr lang="en-US" altLang="ja-JP" dirty="0"/>
          </a:p>
          <a:p>
            <a:pPr lvl="1">
              <a:buClr>
                <a:schemeClr val="tx2"/>
              </a:buClr>
              <a:buFont typeface="Wingdings" panose="05000000000000000000" pitchFamily="2" charset="2"/>
              <a:buChar char="l"/>
            </a:pPr>
            <a:r>
              <a:rPr lang="en-US" altLang="ja-JP" dirty="0"/>
              <a:t>Java</a:t>
            </a:r>
            <a:r>
              <a:rPr lang="ja-JP" altLang="en-US" dirty="0"/>
              <a:t>のテストフレームワーク</a:t>
            </a:r>
            <a:r>
              <a:rPr lang="en-US" altLang="ja-JP" dirty="0"/>
              <a:t>(JUnit)</a:t>
            </a:r>
            <a:r>
              <a:rPr lang="ja-JP" altLang="en-US" dirty="0"/>
              <a:t>を用いた単体テストを対象</a:t>
            </a:r>
            <a:endParaRPr lang="en-US" altLang="ja-JP" dirty="0"/>
          </a:p>
          <a:p>
            <a:pPr lvl="1">
              <a:buClr>
                <a:schemeClr val="tx2"/>
              </a:buClr>
              <a:buFont typeface="Wingdings" panose="05000000000000000000" pitchFamily="2" charset="2"/>
              <a:buChar char="l"/>
            </a:pPr>
            <a:r>
              <a:rPr lang="ja-JP" altLang="en-US" dirty="0"/>
              <a:t>ファイル名の先頭または末尾に </a:t>
            </a:r>
            <a:r>
              <a:rPr lang="en-US" altLang="ja-JP" dirty="0"/>
              <a:t>”Test”</a:t>
            </a:r>
            <a:r>
              <a:rPr lang="ja-JP" altLang="en-US" dirty="0"/>
              <a:t>が含まれるファイルを収集</a:t>
            </a:r>
            <a:endParaRPr lang="en-US" altLang="ja-JP" dirty="0"/>
          </a:p>
          <a:p>
            <a:pPr lvl="2">
              <a:buClr>
                <a:schemeClr val="tx2"/>
              </a:buClr>
              <a:buFont typeface="Wingdings" panose="05000000000000000000" pitchFamily="2" charset="2"/>
              <a:buChar char="Ø"/>
            </a:pPr>
            <a:r>
              <a:rPr lang="ja-JP" altLang="en-US" sz="2200" dirty="0"/>
              <a:t>例 </a:t>
            </a:r>
            <a:r>
              <a:rPr lang="en-US" altLang="ja-JP" sz="2200" dirty="0"/>
              <a:t>: CalculatorTest.java </a:t>
            </a:r>
            <a:r>
              <a:rPr lang="ja-JP" altLang="en-US" sz="2200" dirty="0" err="1"/>
              <a:t>，</a:t>
            </a:r>
            <a:r>
              <a:rPr lang="en-US" altLang="ja-JP" sz="2200" dirty="0"/>
              <a:t>TestCalculator.java</a:t>
            </a:r>
          </a:p>
          <a:p>
            <a:pPr lvl="2"/>
            <a:endParaRPr lang="en-US" altLang="ja-JP" dirty="0"/>
          </a:p>
          <a:p>
            <a:pPr>
              <a:lnSpc>
                <a:spcPct val="100000"/>
              </a:lnSpc>
              <a:spcBef>
                <a:spcPts val="0"/>
              </a:spcBef>
              <a:buClr>
                <a:schemeClr val="tx2"/>
              </a:buClr>
              <a:buFont typeface="Wingdings" panose="05000000000000000000" pitchFamily="2" charset="2"/>
              <a:buChar char="l"/>
              <a:defRPr/>
            </a:pPr>
            <a:r>
              <a:rPr lang="en-US" altLang="ja-JP" dirty="0"/>
              <a:t>Step1.2 : </a:t>
            </a:r>
            <a:r>
              <a:rPr lang="ja-JP" altLang="en-US" dirty="0"/>
              <a:t>テスト対象コードの収集</a:t>
            </a:r>
            <a:endParaRPr lang="en-US" altLang="ja-JP" dirty="0"/>
          </a:p>
          <a:p>
            <a:pPr lvl="1">
              <a:lnSpc>
                <a:spcPct val="100000"/>
              </a:lnSpc>
              <a:spcBef>
                <a:spcPts val="0"/>
              </a:spcBef>
              <a:buClr>
                <a:schemeClr val="tx2"/>
              </a:buClr>
              <a:buFont typeface="Wingdings" panose="05000000000000000000" pitchFamily="2" charset="2"/>
              <a:buChar char="l"/>
              <a:defRPr/>
            </a:pPr>
            <a:r>
              <a:rPr lang="ja-JP" altLang="en-US" dirty="0"/>
              <a:t>テストファイル名から</a:t>
            </a:r>
            <a:r>
              <a:rPr lang="en-US" altLang="ja-JP" dirty="0"/>
              <a:t>”Test”</a:t>
            </a:r>
            <a:r>
              <a:rPr lang="ja-JP" altLang="en-US" dirty="0"/>
              <a:t>を除いたファイル名を持つソースコードをテスト対象コードとする</a:t>
            </a:r>
            <a:endParaRPr lang="en-US" altLang="ja-JP" dirty="0"/>
          </a:p>
          <a:p>
            <a:pPr lvl="2">
              <a:lnSpc>
                <a:spcPct val="100000"/>
              </a:lnSpc>
              <a:spcBef>
                <a:spcPts val="0"/>
              </a:spcBef>
              <a:buClr>
                <a:schemeClr val="tx2"/>
              </a:buClr>
              <a:buFont typeface="Wingdings" panose="05000000000000000000" pitchFamily="2" charset="2"/>
              <a:buChar char="Ø"/>
              <a:defRPr/>
            </a:pPr>
            <a:r>
              <a:rPr lang="ja-JP" altLang="en-US" sz="2200" dirty="0"/>
              <a:t>例 </a:t>
            </a:r>
            <a:r>
              <a:rPr lang="en-US" altLang="ja-JP" sz="2200" dirty="0"/>
              <a:t>: Calculator.java</a:t>
            </a:r>
          </a:p>
        </p:txBody>
      </p:sp>
      <p:sp>
        <p:nvSpPr>
          <p:cNvPr id="6" name="スライド番号プレースホルダー 5"/>
          <p:cNvSpPr>
            <a:spLocks noGrp="1"/>
          </p:cNvSpPr>
          <p:nvPr>
            <p:ph type="sldNum" sz="quarter" idx="12"/>
          </p:nvPr>
        </p:nvSpPr>
        <p:spPr>
          <a:xfrm>
            <a:off x="9217822" y="6356350"/>
            <a:ext cx="2743200" cy="365125"/>
          </a:xfrm>
        </p:spPr>
        <p:txBody>
          <a:bodyPr/>
          <a:lstStyle/>
          <a:p>
            <a:fld id="{BA258462-179E-4B38-91EE-44DE7242CE39}" type="slidenum">
              <a:rPr kumimoji="1" lang="ja-JP" altLang="en-US" smtClean="0"/>
              <a:t>8</a:t>
            </a:fld>
            <a:endParaRPr kumimoji="1" lang="ja-JP" altLang="en-US" dirty="0"/>
          </a:p>
        </p:txBody>
      </p:sp>
      <p:sp>
        <p:nvSpPr>
          <p:cNvPr id="10" name="テキスト ボックス 9"/>
          <p:cNvSpPr txBox="1"/>
          <p:nvPr/>
        </p:nvSpPr>
        <p:spPr>
          <a:xfrm>
            <a:off x="2539408" y="5883850"/>
            <a:ext cx="3028550" cy="707886"/>
          </a:xfrm>
          <a:prstGeom prst="rect">
            <a:avLst/>
          </a:prstGeom>
          <a:noFill/>
        </p:spPr>
        <p:txBody>
          <a:bodyPr wrap="square" rtlCol="0">
            <a:spAutoFit/>
          </a:bodyPr>
          <a:lstStyle/>
          <a:p>
            <a:pPr algn="ctr"/>
            <a:r>
              <a:rPr lang="ja-JP" altLang="en-US" sz="2000" dirty="0" smtClean="0">
                <a:latin typeface="ＭＳ Ｐゴシック" panose="020B0600070205080204" pitchFamily="50" charset="-128"/>
                <a:ea typeface="ＭＳ Ｐゴシック" panose="020B0600070205080204" pitchFamily="50" charset="-128"/>
              </a:rPr>
              <a:t>テスト対象コード</a:t>
            </a:r>
            <a:endParaRPr lang="en-US" altLang="ja-JP" sz="2000" dirty="0" smtClean="0">
              <a:latin typeface="ＭＳ Ｐゴシック" panose="020B0600070205080204" pitchFamily="50" charset="-128"/>
              <a:ea typeface="ＭＳ Ｐゴシック" panose="020B0600070205080204" pitchFamily="50" charset="-128"/>
            </a:endParaRPr>
          </a:p>
          <a:p>
            <a:pPr algn="ctr"/>
            <a:r>
              <a:rPr lang="en-US" altLang="ja-JP" sz="2000" dirty="0" smtClean="0">
                <a:latin typeface="ＭＳ Ｐゴシック" panose="020B0600070205080204" pitchFamily="50" charset="-128"/>
                <a:ea typeface="ＭＳ Ｐゴシック" panose="020B0600070205080204" pitchFamily="50" charset="-128"/>
              </a:rPr>
              <a:t>(Calculator.java)</a:t>
            </a:r>
          </a:p>
        </p:txBody>
      </p:sp>
      <p:cxnSp>
        <p:nvCxnSpPr>
          <p:cNvPr id="13" name="直線矢印コネクタ 12"/>
          <p:cNvCxnSpPr/>
          <p:nvPr/>
        </p:nvCxnSpPr>
        <p:spPr>
          <a:xfrm rot="10800000">
            <a:off x="4721116" y="5412885"/>
            <a:ext cx="2726388"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graphicFrame>
        <p:nvGraphicFramePr>
          <p:cNvPr id="15" name="表 14"/>
          <p:cNvGraphicFramePr>
            <a:graphicFrameLocks noGrp="1"/>
          </p:cNvGraphicFramePr>
          <p:nvPr>
            <p:extLst>
              <p:ext uri="{D42A27DB-BD31-4B8C-83A1-F6EECF244321}">
                <p14:modId xmlns:p14="http://schemas.microsoft.com/office/powerpoint/2010/main" val="1136082763"/>
              </p:ext>
            </p:extLst>
          </p:nvPr>
        </p:nvGraphicFramePr>
        <p:xfrm>
          <a:off x="3217180" y="4976011"/>
          <a:ext cx="1503936" cy="873748"/>
        </p:xfrm>
        <a:graphic>
          <a:graphicData uri="http://schemas.openxmlformats.org/drawingml/2006/table">
            <a:tbl>
              <a:tblPr firstRow="1" bandRow="1">
                <a:tableStyleId>{5940675A-B579-460E-94D1-54222C63F5DA}</a:tableStyleId>
              </a:tblPr>
              <a:tblGrid>
                <a:gridCol w="1503936">
                  <a:extLst>
                    <a:ext uri="{9D8B030D-6E8A-4147-A177-3AD203B41FA5}">
                      <a16:colId xmlns:a16="http://schemas.microsoft.com/office/drawing/2014/main" val="2579590340"/>
                    </a:ext>
                  </a:extLst>
                </a:gridCol>
              </a:tblGrid>
              <a:tr h="371503">
                <a:tc>
                  <a:txBody>
                    <a:bodyPr/>
                    <a:lstStyle/>
                    <a:p>
                      <a:pPr algn="ctr"/>
                      <a:r>
                        <a:rPr kumimoji="1" lang="en-US" altLang="ja-JP" sz="2000" dirty="0" smtClean="0">
                          <a:latin typeface="ＭＳ Ｐゴシック" panose="020B0600070205080204" pitchFamily="50" charset="-128"/>
                          <a:ea typeface="ＭＳ Ｐゴシック" panose="020B0600070205080204" pitchFamily="50" charset="-128"/>
                        </a:rPr>
                        <a:t>Calculator</a:t>
                      </a:r>
                      <a:endParaRPr kumimoji="1" lang="ja-JP" altLang="en-US" sz="2000" dirty="0"/>
                    </a:p>
                  </a:txBody>
                  <a:tcPr/>
                </a:tc>
                <a:extLst>
                  <a:ext uri="{0D108BD9-81ED-4DB2-BD59-A6C34878D82A}">
                    <a16:rowId xmlns:a16="http://schemas.microsoft.com/office/drawing/2014/main" val="3079406836"/>
                  </a:ext>
                </a:extLst>
              </a:tr>
              <a:tr h="477508">
                <a:tc>
                  <a:txBody>
                    <a:bodyPr/>
                    <a:lstStyle/>
                    <a:p>
                      <a:pPr marL="0" indent="0" algn="ctr">
                        <a:buFont typeface="Arial" panose="020B0604020202020204" pitchFamily="34" charset="0"/>
                        <a:buNone/>
                      </a:pPr>
                      <a:r>
                        <a:rPr kumimoji="1" lang="en-US" altLang="ja-JP" sz="2000" dirty="0" smtClean="0">
                          <a:latin typeface="ＭＳ Ｐゴシック" panose="020B0600070205080204" pitchFamily="50" charset="-128"/>
                          <a:ea typeface="ＭＳ Ｐゴシック" panose="020B0600070205080204" pitchFamily="50" charset="-128"/>
                        </a:rPr>
                        <a:t>multiply</a:t>
                      </a:r>
                    </a:p>
                  </a:txBody>
                  <a:tcPr/>
                </a:tc>
                <a:extLst>
                  <a:ext uri="{0D108BD9-81ED-4DB2-BD59-A6C34878D82A}">
                    <a16:rowId xmlns:a16="http://schemas.microsoft.com/office/drawing/2014/main" val="309208594"/>
                  </a:ext>
                </a:extLst>
              </a:tr>
            </a:tbl>
          </a:graphicData>
        </a:graphic>
      </p:graphicFrame>
      <p:sp>
        <p:nvSpPr>
          <p:cNvPr id="14" name="テキスト ボックス 13"/>
          <p:cNvSpPr txBox="1"/>
          <p:nvPr/>
        </p:nvSpPr>
        <p:spPr>
          <a:xfrm>
            <a:off x="6829640" y="5883850"/>
            <a:ext cx="2908091" cy="707886"/>
          </a:xfrm>
          <a:prstGeom prst="rect">
            <a:avLst/>
          </a:prstGeom>
          <a:noFill/>
        </p:spPr>
        <p:txBody>
          <a:bodyPr wrap="square" rtlCol="0">
            <a:spAutoFit/>
          </a:bodyPr>
          <a:lstStyle/>
          <a:p>
            <a:pPr algn="ctr"/>
            <a:r>
              <a:rPr lang="ja-JP" altLang="en-US" sz="2000" dirty="0" smtClean="0">
                <a:latin typeface="ＭＳ Ｐゴシック" panose="020B0600070205080204" pitchFamily="50" charset="-128"/>
                <a:ea typeface="ＭＳ Ｐゴシック" panose="020B0600070205080204" pitchFamily="50" charset="-128"/>
              </a:rPr>
              <a:t>テストコード</a:t>
            </a:r>
            <a:r>
              <a:rPr lang="en-US" altLang="ja-JP" sz="2000" dirty="0" smtClean="0">
                <a:latin typeface="ＭＳ Ｐゴシック" panose="020B0600070205080204" pitchFamily="50" charset="-128"/>
                <a:ea typeface="ＭＳ Ｐゴシック" panose="020B0600070205080204" pitchFamily="50" charset="-128"/>
              </a:rPr>
              <a:t> (CalculatorTest.java)</a:t>
            </a:r>
          </a:p>
        </p:txBody>
      </p:sp>
      <p:graphicFrame>
        <p:nvGraphicFramePr>
          <p:cNvPr id="16" name="表 15"/>
          <p:cNvGraphicFramePr>
            <a:graphicFrameLocks noGrp="1"/>
          </p:cNvGraphicFramePr>
          <p:nvPr>
            <p:extLst>
              <p:ext uri="{D42A27DB-BD31-4B8C-83A1-F6EECF244321}">
                <p14:modId xmlns:p14="http://schemas.microsoft.com/office/powerpoint/2010/main" val="1547751091"/>
              </p:ext>
            </p:extLst>
          </p:nvPr>
        </p:nvGraphicFramePr>
        <p:xfrm>
          <a:off x="7447504" y="4950204"/>
          <a:ext cx="1868850" cy="873748"/>
        </p:xfrm>
        <a:graphic>
          <a:graphicData uri="http://schemas.openxmlformats.org/drawingml/2006/table">
            <a:tbl>
              <a:tblPr firstRow="1" bandRow="1">
                <a:tableStyleId>{5940675A-B579-460E-94D1-54222C63F5DA}</a:tableStyleId>
              </a:tblPr>
              <a:tblGrid>
                <a:gridCol w="1868850">
                  <a:extLst>
                    <a:ext uri="{9D8B030D-6E8A-4147-A177-3AD203B41FA5}">
                      <a16:colId xmlns:a16="http://schemas.microsoft.com/office/drawing/2014/main" val="2579590340"/>
                    </a:ext>
                  </a:extLst>
                </a:gridCol>
              </a:tblGrid>
              <a:tr h="371503">
                <a:tc>
                  <a:txBody>
                    <a:bodyPr/>
                    <a:lstStyle/>
                    <a:p>
                      <a:pPr algn="ctr"/>
                      <a:r>
                        <a:rPr kumimoji="1" lang="en-US" altLang="ja-JP" sz="2000" dirty="0" err="1" smtClean="0">
                          <a:latin typeface="ＭＳ Ｐゴシック" panose="020B0600070205080204" pitchFamily="50" charset="-128"/>
                          <a:ea typeface="ＭＳ Ｐゴシック" panose="020B0600070205080204" pitchFamily="50" charset="-128"/>
                        </a:rPr>
                        <a:t>CalculatorTest</a:t>
                      </a:r>
                      <a:endParaRPr kumimoji="1" lang="ja-JP" altLang="en-US" sz="2000" dirty="0"/>
                    </a:p>
                  </a:txBody>
                  <a:tcPr/>
                </a:tc>
                <a:extLst>
                  <a:ext uri="{0D108BD9-81ED-4DB2-BD59-A6C34878D82A}">
                    <a16:rowId xmlns:a16="http://schemas.microsoft.com/office/drawing/2014/main" val="3079406836"/>
                  </a:ext>
                </a:extLst>
              </a:tr>
              <a:tr h="477508">
                <a:tc>
                  <a:txBody>
                    <a:bodyPr/>
                    <a:lstStyle/>
                    <a:p>
                      <a:pPr marL="0" indent="0" algn="ctr">
                        <a:buFont typeface="Arial" panose="020B0604020202020204" pitchFamily="34" charset="0"/>
                        <a:buNone/>
                      </a:pPr>
                      <a:r>
                        <a:rPr kumimoji="1" lang="en-US" altLang="ja-JP" sz="2000" dirty="0" err="1" smtClean="0">
                          <a:latin typeface="ＭＳ Ｐゴシック" panose="020B0600070205080204" pitchFamily="50" charset="-128"/>
                          <a:ea typeface="ＭＳ Ｐゴシック" panose="020B0600070205080204" pitchFamily="50" charset="-128"/>
                        </a:rPr>
                        <a:t>testMultiply</a:t>
                      </a:r>
                      <a:endParaRPr kumimoji="1" lang="en-US" altLang="ja-JP" sz="2000" dirty="0" smtClean="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309208594"/>
                  </a:ext>
                </a:extLst>
              </a:tr>
            </a:tbl>
          </a:graphicData>
        </a:graphic>
      </p:graphicFrame>
    </p:spTree>
    <p:extLst>
      <p:ext uri="{BB962C8B-B14F-4D97-AF65-F5344CB8AC3E}">
        <p14:creationId xmlns:p14="http://schemas.microsoft.com/office/powerpoint/2010/main" val="724108865"/>
      </p:ext>
    </p:extLst>
  </p:cSld>
  <p:clrMapOvr>
    <a:masterClrMapping/>
  </p:clrMapOvr>
  <mc:AlternateContent xmlns:mc="http://schemas.openxmlformats.org/markup-compatibility/2006" xmlns:p14="http://schemas.microsoft.com/office/powerpoint/2010/main">
    <mc:Choice Requires="p14">
      <p:transition spd="slow" p14:dur="2000" advTm="111"/>
    </mc:Choice>
    <mc:Fallback xmlns="">
      <p:transition spd="slow" advTm="111"/>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Step2 : </a:t>
            </a:r>
            <a:r>
              <a:rPr lang="ja-JP" altLang="en-US" dirty="0"/>
              <a:t>類似</a:t>
            </a:r>
            <a:r>
              <a:rPr lang="ja-JP" altLang="en-US" dirty="0" smtClean="0"/>
              <a:t>コードの検出</a:t>
            </a:r>
            <a:endParaRPr kumimoji="1" lang="ja-JP" altLang="en-US" dirty="0"/>
          </a:p>
        </p:txBody>
      </p:sp>
      <p:sp>
        <p:nvSpPr>
          <p:cNvPr id="3" name="コンテンツ プレースホルダー 2"/>
          <p:cNvSpPr>
            <a:spLocks noGrp="1"/>
          </p:cNvSpPr>
          <p:nvPr>
            <p:ph idx="1"/>
          </p:nvPr>
        </p:nvSpPr>
        <p:spPr>
          <a:xfrm>
            <a:off x="838199" y="1443519"/>
            <a:ext cx="11128829" cy="4733444"/>
          </a:xfrm>
        </p:spPr>
        <p:txBody>
          <a:bodyPr/>
          <a:lstStyle/>
          <a:p>
            <a:pPr>
              <a:buClr>
                <a:schemeClr val="tx2"/>
              </a:buClr>
              <a:buFont typeface="Wingdings" panose="05000000000000000000" pitchFamily="2" charset="2"/>
              <a:buChar char="l"/>
            </a:pPr>
            <a:r>
              <a:rPr kumimoji="1" lang="ja-JP" altLang="en-US" dirty="0" smtClean="0"/>
              <a:t>類似コード検出ツール </a:t>
            </a:r>
            <a:r>
              <a:rPr kumimoji="1" lang="en-US" altLang="ja-JP" dirty="0" smtClean="0"/>
              <a:t>: </a:t>
            </a:r>
            <a:r>
              <a:rPr kumimoji="1" lang="en-US" altLang="ja-JP" dirty="0" err="1" smtClean="0"/>
              <a:t>Nicad</a:t>
            </a:r>
            <a:r>
              <a:rPr kumimoji="1" lang="en-US" altLang="ja-JP" dirty="0" smtClean="0"/>
              <a:t>[3]</a:t>
            </a:r>
          </a:p>
          <a:p>
            <a:pPr lvl="1">
              <a:buClr>
                <a:schemeClr val="tx2"/>
              </a:buClr>
              <a:buFont typeface="Wingdings" panose="05000000000000000000" pitchFamily="2" charset="2"/>
              <a:buChar char="l"/>
            </a:pPr>
            <a:r>
              <a:rPr lang="ja-JP" altLang="en-US" dirty="0"/>
              <a:t>コードのレイアウトを変換させ行単位でソースコードを比較し類似コードを検出</a:t>
            </a:r>
            <a:endParaRPr lang="en-US" altLang="ja-JP" dirty="0"/>
          </a:p>
          <a:p>
            <a:pPr lvl="1">
              <a:buClr>
                <a:schemeClr val="tx2"/>
              </a:buClr>
              <a:buFont typeface="Wingdings" panose="05000000000000000000" pitchFamily="2" charset="2"/>
              <a:buChar char="l"/>
            </a:pPr>
            <a:r>
              <a:rPr lang="ja-JP" altLang="en-US" dirty="0"/>
              <a:t>高精度・高再現率で類似</a:t>
            </a:r>
            <a:r>
              <a:rPr lang="ja-JP" altLang="en-US" dirty="0" smtClean="0"/>
              <a:t>コードを検出可能</a:t>
            </a:r>
            <a:endParaRPr lang="en-US" altLang="ja-JP" dirty="0" smtClean="0"/>
          </a:p>
          <a:p>
            <a:pPr marL="342900" lvl="1" indent="-342900">
              <a:spcBef>
                <a:spcPts val="1000"/>
              </a:spcBef>
              <a:buClr>
                <a:schemeClr val="tx2"/>
              </a:buClr>
              <a:buFont typeface="Wingdings" panose="05000000000000000000" pitchFamily="2" charset="2"/>
              <a:buChar char="Ø"/>
            </a:pPr>
            <a:r>
              <a:rPr lang="en-US" altLang="ja-JP" sz="2800" dirty="0" err="1"/>
              <a:t>Nicad</a:t>
            </a:r>
            <a:r>
              <a:rPr lang="en-US" altLang="ja-JP" sz="2800" dirty="0"/>
              <a:t> </a:t>
            </a:r>
            <a:r>
              <a:rPr lang="ja-JP" altLang="en-US" sz="2800" dirty="0"/>
              <a:t>標準の設定でテスト対象</a:t>
            </a:r>
            <a:r>
              <a:rPr lang="ja-JP" altLang="en-US" sz="2800" dirty="0" smtClean="0"/>
              <a:t>のコードに対して類似</a:t>
            </a:r>
            <a:r>
              <a:rPr lang="ja-JP" altLang="en-US" sz="2800" dirty="0"/>
              <a:t>コードを</a:t>
            </a:r>
            <a:r>
              <a:rPr lang="ja-JP" altLang="en-US" sz="2800" dirty="0" smtClean="0"/>
              <a:t>検出する</a:t>
            </a:r>
            <a:endParaRPr lang="en-US" altLang="ja-JP" sz="2800" dirty="0"/>
          </a:p>
          <a:p>
            <a:endParaRPr lang="en-US" altLang="ja-JP" dirty="0"/>
          </a:p>
          <a:p>
            <a:pPr lvl="1"/>
            <a:endParaRPr kumimoji="1" lang="en-US" altLang="ja-JP" dirty="0" smtClean="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9</a:t>
            </a:fld>
            <a:endParaRPr kumimoji="1" lang="ja-JP" altLang="en-US" dirty="0"/>
          </a:p>
        </p:txBody>
      </p:sp>
      <p:sp>
        <p:nvSpPr>
          <p:cNvPr id="5" name="Rectangle 4"/>
          <p:cNvSpPr>
            <a:spLocks noChangeArrowheads="1"/>
          </p:cNvSpPr>
          <p:nvPr/>
        </p:nvSpPr>
        <p:spPr bwMode="auto">
          <a:xfrm>
            <a:off x="1594915" y="6176963"/>
            <a:ext cx="8723577"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[3] </a:t>
            </a:r>
            <a:r>
              <a:rPr lang="en-US" altLang="ja-JP" sz="1400" dirty="0" err="1" smtClean="0">
                <a:solidFill>
                  <a:schemeClr val="tx2"/>
                </a:solidFill>
              </a:rPr>
              <a:t>Chanchal</a:t>
            </a:r>
            <a:r>
              <a:rPr lang="en-US" altLang="ja-JP" sz="1400" dirty="0">
                <a:solidFill>
                  <a:schemeClr val="tx2"/>
                </a:solidFill>
              </a:rPr>
              <a:t>, K. R. and James, R. C.: NICAD: Accurate Detection of Near-Miss Intentional Clones Using Flexible Pretty-Printing and Code Normalization, Proc. of ICPC 2008, pp. 172–181 (2008).</a:t>
            </a:r>
          </a:p>
        </p:txBody>
      </p:sp>
      <p:pic>
        <p:nvPicPr>
          <p:cNvPr id="9" name="図 8"/>
          <p:cNvPicPr>
            <a:picLocks noChangeAspect="1"/>
          </p:cNvPicPr>
          <p:nvPr/>
        </p:nvPicPr>
        <p:blipFill rotWithShape="1">
          <a:blip r:embed="rId3"/>
          <a:srcRect l="37544" t="71269" r="28509" b="18118"/>
          <a:stretch/>
        </p:blipFill>
        <p:spPr>
          <a:xfrm>
            <a:off x="559608" y="3695700"/>
            <a:ext cx="5343333" cy="1809750"/>
          </a:xfrm>
          <a:prstGeom prst="rect">
            <a:avLst/>
          </a:prstGeom>
        </p:spPr>
      </p:pic>
      <p:pic>
        <p:nvPicPr>
          <p:cNvPr id="10" name="図 9"/>
          <p:cNvPicPr>
            <a:picLocks noChangeAspect="1"/>
          </p:cNvPicPr>
          <p:nvPr/>
        </p:nvPicPr>
        <p:blipFill rotWithShape="1">
          <a:blip r:embed="rId3"/>
          <a:srcRect l="37544" t="81603" r="28509" b="7520"/>
          <a:stretch/>
        </p:blipFill>
        <p:spPr>
          <a:xfrm>
            <a:off x="6010467" y="3650711"/>
            <a:ext cx="5343333" cy="1854739"/>
          </a:xfrm>
          <a:prstGeom prst="rect">
            <a:avLst/>
          </a:prstGeom>
        </p:spPr>
      </p:pic>
      <p:sp>
        <p:nvSpPr>
          <p:cNvPr id="11" name="角丸四角形 10"/>
          <p:cNvSpPr/>
          <p:nvPr/>
        </p:nvSpPr>
        <p:spPr>
          <a:xfrm>
            <a:off x="4929729" y="4449826"/>
            <a:ext cx="2053950" cy="50781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smtClean="0">
                <a:solidFill>
                  <a:schemeClr val="tx1"/>
                </a:solidFill>
              </a:rPr>
              <a:t>類似コードペア</a:t>
            </a:r>
            <a:endParaRPr kumimoji="1" lang="ja-JP" altLang="en-US" sz="2000" b="1" dirty="0">
              <a:solidFill>
                <a:schemeClr val="tx1"/>
              </a:solidFill>
            </a:endParaRPr>
          </a:p>
        </p:txBody>
      </p:sp>
      <p:sp>
        <p:nvSpPr>
          <p:cNvPr id="6" name="テキスト ボックス 5"/>
          <p:cNvSpPr txBox="1"/>
          <p:nvPr/>
        </p:nvSpPr>
        <p:spPr>
          <a:xfrm>
            <a:off x="4798524" y="5505450"/>
            <a:ext cx="2423886" cy="400110"/>
          </a:xfrm>
          <a:prstGeom prst="rect">
            <a:avLst/>
          </a:prstGeom>
          <a:noFill/>
        </p:spPr>
        <p:txBody>
          <a:bodyPr wrap="square" rtlCol="0">
            <a:spAutoFit/>
          </a:bodyPr>
          <a:lstStyle/>
          <a:p>
            <a:r>
              <a:rPr kumimoji="1" lang="en-US" altLang="ja-JP" sz="2000" dirty="0" err="1" smtClean="0">
                <a:latin typeface="ＭＳ Ｐゴシック" panose="020B0600070205080204" pitchFamily="50" charset="-128"/>
                <a:ea typeface="ＭＳ Ｐゴシック" panose="020B0600070205080204" pitchFamily="50" charset="-128"/>
              </a:rPr>
              <a:t>Nicad</a:t>
            </a:r>
            <a:r>
              <a:rPr kumimoji="1" lang="ja-JP" altLang="en-US" sz="2000" dirty="0" err="1" smtClean="0">
                <a:latin typeface="ＭＳ Ｐゴシック" panose="020B0600070205080204" pitchFamily="50" charset="-128"/>
                <a:ea typeface="ＭＳ Ｐゴシック" panose="020B0600070205080204" pitchFamily="50" charset="-128"/>
              </a:rPr>
              <a:t>での検</a:t>
            </a:r>
            <a:r>
              <a:rPr kumimoji="1" lang="ja-JP" altLang="en-US" sz="2000" dirty="0" smtClean="0">
                <a:latin typeface="ＭＳ Ｐゴシック" panose="020B0600070205080204" pitchFamily="50" charset="-128"/>
                <a:ea typeface="ＭＳ Ｐゴシック" panose="020B0600070205080204" pitchFamily="50" charset="-128"/>
              </a:rPr>
              <a:t>出結果</a:t>
            </a:r>
            <a:endParaRPr kumimoji="1" lang="ja-JP" altLang="en-US" sz="2000"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2568891570"/>
      </p:ext>
    </p:extLst>
  </p:cSld>
  <p:clrMapOvr>
    <a:masterClrMapping/>
  </p:clrMapOvr>
  <mc:AlternateContent xmlns:mc="http://schemas.openxmlformats.org/markup-compatibility/2006" xmlns:p14="http://schemas.microsoft.com/office/powerpoint/2010/main">
    <mc:Choice Requires="p14">
      <p:transition spd="slow" p14:dur="2000" advTm="1761"/>
    </mc:Choice>
    <mc:Fallback xmlns="">
      <p:transition spd="slow" advTm="1761"/>
    </mc:Fallback>
  </mc:AlternateContent>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44951</TotalTime>
  <Words>5089</Words>
  <Application>Microsoft Office PowerPoint</Application>
  <PresentationFormat>ワイド画面</PresentationFormat>
  <Paragraphs>747</Paragraphs>
  <Slides>29</Slides>
  <Notes>19</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29</vt:i4>
      </vt:variant>
    </vt:vector>
  </HeadingPairs>
  <TitlesOfParts>
    <vt:vector size="43" baseType="lpstr">
      <vt:lpstr>ＭＳ Ｐゴシック</vt:lpstr>
      <vt:lpstr>MS UI Gothic</vt:lpstr>
      <vt:lpstr>ＭＳ ゴシック</vt:lpstr>
      <vt:lpstr>Noto Sans CJK JP Regular</vt:lpstr>
      <vt:lpstr>NotoSansJP</vt:lpstr>
      <vt:lpstr>メイリオ</vt:lpstr>
      <vt:lpstr>游ゴシック</vt:lpstr>
      <vt:lpstr>游明朝</vt:lpstr>
      <vt:lpstr>Arial</vt:lpstr>
      <vt:lpstr>Consolas</vt:lpstr>
      <vt:lpstr>Tahoma</vt:lpstr>
      <vt:lpstr>Times New Roman</vt:lpstr>
      <vt:lpstr>Wingdings</vt:lpstr>
      <vt:lpstr>Office テーマ</vt:lpstr>
      <vt:lpstr>類似コード検出ツールを用いた テストコード再利用に向けた調査</vt:lpstr>
      <vt:lpstr>背景</vt:lpstr>
      <vt:lpstr>課題</vt:lpstr>
      <vt:lpstr>提案する自動生成ツール</vt:lpstr>
      <vt:lpstr>研究動機</vt:lpstr>
      <vt:lpstr>研究概要</vt:lpstr>
      <vt:lpstr>類似コードペアの分類手法</vt:lpstr>
      <vt:lpstr>Step1 : テストコードとテスト対象コードの収集 </vt:lpstr>
      <vt:lpstr>Step2 : 類似コードの検出</vt:lpstr>
      <vt:lpstr>Step3 : 類似コードとテストコードの対応付け</vt:lpstr>
      <vt:lpstr>Step4 : 類似コードペアの分類</vt:lpstr>
      <vt:lpstr>調査１：プロジェクト内に再利用候補になる類似コードペアはどの程度存在するか？</vt:lpstr>
      <vt:lpstr>調査2：類似コードペア間の類似度と対応するテストコードペア間の類似度にはどのような関係があるか？ </vt:lpstr>
      <vt:lpstr>調査2：類似コードペア間の類似度と対応するテストコードペア間の類似度にはどのような関係があるか？ </vt:lpstr>
      <vt:lpstr>調査2 : 類似コードペアの例</vt:lpstr>
      <vt:lpstr>まとめ・今後の計画</vt:lpstr>
      <vt:lpstr>ソフトウェア開発にかかる費用</vt:lpstr>
      <vt:lpstr>調査2：類似コードペアの類似度は，対応するテストメソッドの類似度にどのような関係があるか？ </vt:lpstr>
      <vt:lpstr>調査対象のJavaプロジェクトの概要1</vt:lpstr>
      <vt:lpstr>調査対象のJavaプロジェクトの概要2</vt:lpstr>
      <vt:lpstr>テストコード再利用パターン1</vt:lpstr>
      <vt:lpstr>テストコード再利用パターン2</vt:lpstr>
      <vt:lpstr>テストコード再利用パターン3</vt:lpstr>
      <vt:lpstr>既存のテストコード自動生成ツール</vt:lpstr>
      <vt:lpstr>タイプ１の類似コードペア</vt:lpstr>
      <vt:lpstr>タイプ2の類似コードペア</vt:lpstr>
      <vt:lpstr>タイプ3の類似コードペア</vt:lpstr>
      <vt:lpstr>振る舞いに着目した類似コードペアの分類</vt:lpstr>
      <vt:lpstr>自動生成されたテストコード</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倉地 亮介</dc:creator>
  <cp:lastModifiedBy>倉地 亮介</cp:lastModifiedBy>
  <cp:revision>1055</cp:revision>
  <dcterms:created xsi:type="dcterms:W3CDTF">2019-08-19T12:54:02Z</dcterms:created>
  <dcterms:modified xsi:type="dcterms:W3CDTF">2019-09-22T12:15:46Z</dcterms:modified>
</cp:coreProperties>
</file>